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333" r:id="rId5"/>
    <p:sldId id="273" r:id="rId6"/>
    <p:sldId id="337" r:id="rId7"/>
    <p:sldId id="338" r:id="rId8"/>
    <p:sldId id="340" r:id="rId9"/>
    <p:sldId id="336" r:id="rId10"/>
    <p:sldId id="277" r:id="rId11"/>
    <p:sldId id="346" r:id="rId12"/>
    <p:sldId id="348" r:id="rId13"/>
    <p:sldId id="345" r:id="rId14"/>
    <p:sldId id="349" r:id="rId15"/>
    <p:sldId id="350" r:id="rId16"/>
    <p:sldId id="352" r:id="rId17"/>
    <p:sldId id="353" r:id="rId18"/>
    <p:sldId id="354" r:id="rId19"/>
    <p:sldId id="356" r:id="rId20"/>
    <p:sldId id="260" r:id="rId2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CC99"/>
    <a:srgbClr val="0066C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19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0C7F5-0865-43C2-9560-BA50E793D6D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AC5A0-22F2-45E7-901A-FA906764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E4896-04E4-4C8A-950B-1042D379EE62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AF2F3-C261-4CED-841C-50970C35C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6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2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2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5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5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5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1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9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7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0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1662" y="1122363"/>
            <a:ext cx="6166338" cy="2387600"/>
          </a:xfrm>
        </p:spPr>
        <p:txBody>
          <a:bodyPr>
            <a:normAutofit/>
          </a:bodyPr>
          <a:lstStyle/>
          <a:p>
            <a:r>
              <a:rPr lang="en-ID" dirty="0" err="1" smtClean="0">
                <a:solidFill>
                  <a:schemeClr val="bg2"/>
                </a:solidFill>
              </a:rPr>
              <a:t>Literasi</a:t>
            </a:r>
            <a:r>
              <a:rPr lang="en-ID" dirty="0" smtClean="0">
                <a:solidFill>
                  <a:schemeClr val="bg2"/>
                </a:solidFill>
              </a:rPr>
              <a:t> Pancasila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662" y="3713870"/>
            <a:ext cx="6166338" cy="1543929"/>
          </a:xfrm>
        </p:spPr>
        <p:txBody>
          <a:bodyPr/>
          <a:lstStyle/>
          <a:p>
            <a:r>
              <a:rPr lang="en-ID" dirty="0" smtClean="0">
                <a:solidFill>
                  <a:schemeClr val="bg2"/>
                </a:solidFill>
              </a:rPr>
              <a:t>Pancasila </a:t>
            </a:r>
            <a:r>
              <a:rPr lang="en-ID" dirty="0" err="1" smtClean="0">
                <a:solidFill>
                  <a:schemeClr val="bg2"/>
                </a:solidFill>
              </a:rPr>
              <a:t>sebagai</a:t>
            </a:r>
            <a:r>
              <a:rPr lang="en-ID" dirty="0" smtClean="0">
                <a:solidFill>
                  <a:schemeClr val="bg2"/>
                </a:solidFill>
              </a:rPr>
              <a:t> </a:t>
            </a:r>
            <a:r>
              <a:rPr lang="en-ID" dirty="0" err="1" smtClean="0">
                <a:solidFill>
                  <a:schemeClr val="bg2"/>
                </a:solidFill>
              </a:rPr>
              <a:t>Ideologi</a:t>
            </a:r>
            <a:r>
              <a:rPr lang="en-ID" dirty="0" smtClean="0">
                <a:solidFill>
                  <a:schemeClr val="bg2"/>
                </a:solidFill>
              </a:rPr>
              <a:t> </a:t>
            </a:r>
            <a:r>
              <a:rPr lang="en-ID" dirty="0" err="1" smtClean="0">
                <a:solidFill>
                  <a:schemeClr val="bg2"/>
                </a:solidFill>
              </a:rPr>
              <a:t>Bangsa</a:t>
            </a:r>
            <a:r>
              <a:rPr lang="en-ID" dirty="0" smtClean="0">
                <a:solidFill>
                  <a:schemeClr val="bg2"/>
                </a:solidFill>
              </a:rPr>
              <a:t> Indonesia</a:t>
            </a:r>
            <a:endParaRPr lang="en-ID" dirty="0" smtClean="0">
              <a:solidFill>
                <a:schemeClr val="bg2"/>
              </a:solidFill>
            </a:endParaRPr>
          </a:p>
          <a:p>
            <a:r>
              <a:rPr lang="en-ID" dirty="0" smtClean="0">
                <a:solidFill>
                  <a:schemeClr val="bg2"/>
                </a:solidFill>
              </a:rPr>
              <a:t>-</a:t>
            </a:r>
            <a:r>
              <a:rPr lang="en-ID" dirty="0" err="1" smtClean="0">
                <a:solidFill>
                  <a:schemeClr val="bg2"/>
                </a:solidFill>
              </a:rPr>
              <a:t>Pertemuan</a:t>
            </a:r>
            <a:r>
              <a:rPr lang="en-ID" dirty="0" smtClean="0">
                <a:solidFill>
                  <a:schemeClr val="bg2"/>
                </a:solidFill>
              </a:rPr>
              <a:t> </a:t>
            </a:r>
            <a:r>
              <a:rPr lang="en-ID" dirty="0" smtClean="0">
                <a:solidFill>
                  <a:schemeClr val="bg2"/>
                </a:solidFill>
              </a:rPr>
              <a:t>4-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7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smtClean="0"/>
              <a:t>Pancasila </a:t>
            </a:r>
            <a:r>
              <a:rPr lang="en-ID" dirty="0" err="1" smtClean="0"/>
              <a:t>sebagai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endParaRPr lang="en-US" dirty="0"/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1061229" y="4206246"/>
            <a:ext cx="2856271" cy="1100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 err="1" smtClean="0"/>
              <a:t>Pandangan</a:t>
            </a:r>
            <a:r>
              <a:rPr lang="en-ID" sz="2400" dirty="0" smtClean="0"/>
              <a:t> </a:t>
            </a:r>
            <a:r>
              <a:rPr lang="en-ID" sz="2400" dirty="0" err="1" smtClean="0"/>
              <a:t>Dunia</a:t>
            </a:r>
            <a:r>
              <a:rPr lang="en-ID" sz="2400" dirty="0" smtClean="0"/>
              <a:t> (</a:t>
            </a:r>
            <a:r>
              <a:rPr lang="en-ID" sz="2400" i="1" dirty="0" err="1" smtClean="0"/>
              <a:t>Weltanschauung</a:t>
            </a:r>
            <a:r>
              <a:rPr lang="en-ID" sz="2400" dirty="0" smtClean="0"/>
              <a:t>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5" y="2622548"/>
            <a:ext cx="1781175" cy="2562225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4497493" y="4206245"/>
            <a:ext cx="3652947" cy="1100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 err="1" smtClean="0"/>
              <a:t>Filsafat</a:t>
            </a:r>
            <a:r>
              <a:rPr lang="en-ID" sz="2400" dirty="0" smtClean="0"/>
              <a:t> </a:t>
            </a:r>
            <a:r>
              <a:rPr lang="en-ID" sz="2400" dirty="0" err="1" smtClean="0"/>
              <a:t>Dasar</a:t>
            </a:r>
            <a:r>
              <a:rPr lang="en-ID" sz="2400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 smtClean="0"/>
              <a:t>(</a:t>
            </a:r>
            <a:r>
              <a:rPr lang="en-ID" sz="2400" i="1" dirty="0" err="1" smtClean="0"/>
              <a:t>Philosophische</a:t>
            </a:r>
            <a:r>
              <a:rPr lang="en-ID" sz="2400" dirty="0" smtClean="0"/>
              <a:t> </a:t>
            </a:r>
            <a:r>
              <a:rPr lang="en-ID" sz="2400" i="1" dirty="0" err="1" smtClean="0"/>
              <a:t>grondslag</a:t>
            </a:r>
            <a:r>
              <a:rPr lang="en-ID" sz="2400" dirty="0" smtClean="0"/>
              <a:t>)</a:t>
            </a:r>
            <a:endParaRPr lang="en-US" sz="2400" dirty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2854737" y="2314043"/>
            <a:ext cx="3469230" cy="6170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600" dirty="0" err="1" smtClean="0"/>
              <a:t>Ideologi</a:t>
            </a:r>
            <a:r>
              <a:rPr lang="en-ID" sz="2600" dirty="0" smtClean="0"/>
              <a:t> (</a:t>
            </a:r>
            <a:r>
              <a:rPr lang="en-ID" sz="2600" i="1" dirty="0" smtClean="0"/>
              <a:t>Ideology</a:t>
            </a:r>
            <a:r>
              <a:rPr lang="en-ID" sz="2600" dirty="0" smtClean="0"/>
              <a:t>)</a:t>
            </a:r>
            <a:endParaRPr lang="en-US" sz="2600" dirty="0"/>
          </a:p>
        </p:txBody>
      </p:sp>
      <p:sp>
        <p:nvSpPr>
          <p:cNvPr id="8" name="Down Arrow 7"/>
          <p:cNvSpPr/>
          <p:nvPr/>
        </p:nvSpPr>
        <p:spPr>
          <a:xfrm rot="8033982">
            <a:off x="5821680" y="2947755"/>
            <a:ext cx="548640" cy="1170081"/>
          </a:xfrm>
          <a:prstGeom prst="downArrow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3422494">
            <a:off x="2817598" y="2956885"/>
            <a:ext cx="548640" cy="1170081"/>
          </a:xfrm>
          <a:prstGeom prst="downArrow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3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D" dirty="0" smtClean="0"/>
              <a:t>Pancasila </a:t>
            </a:r>
            <a:r>
              <a:rPr lang="en-ID" dirty="0" err="1" smtClean="0"/>
              <a:t>sebagai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ID" dirty="0" err="1"/>
              <a:t>Pandangan</a:t>
            </a:r>
            <a:r>
              <a:rPr lang="en-ID" dirty="0"/>
              <a:t> </a:t>
            </a:r>
            <a:r>
              <a:rPr lang="en-ID" dirty="0" err="1"/>
              <a:t>Dunia</a:t>
            </a:r>
            <a:r>
              <a:rPr lang="en-ID" dirty="0"/>
              <a:t> </a:t>
            </a:r>
            <a:endParaRPr lang="en-ID" dirty="0" smtClean="0"/>
          </a:p>
          <a:p>
            <a:pPr algn="ctr"/>
            <a:r>
              <a:rPr lang="en-ID" dirty="0" smtClean="0"/>
              <a:t>(</a:t>
            </a:r>
            <a:r>
              <a:rPr lang="en-ID" i="1" dirty="0" err="1"/>
              <a:t>Weltanschauung</a:t>
            </a:r>
            <a:r>
              <a:rPr lang="en-ID" dirty="0" smtClean="0"/>
              <a:t>)</a:t>
            </a:r>
            <a:endParaRPr lang="en-ID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ID" dirty="0" err="1"/>
              <a:t>Pandangan</a:t>
            </a:r>
            <a:r>
              <a:rPr lang="en-ID" dirty="0"/>
              <a:t> yang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kontekstual</a:t>
            </a:r>
            <a:r>
              <a:rPr lang="en-ID" dirty="0"/>
              <a:t>, </a:t>
            </a:r>
            <a:r>
              <a:rPr lang="en-ID" dirty="0" err="1"/>
              <a:t>eksistensial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historikal</a:t>
            </a:r>
            <a:r>
              <a:rPr lang="en-ID" dirty="0"/>
              <a:t>. </a:t>
            </a:r>
          </a:p>
          <a:p>
            <a:r>
              <a:rPr lang="en-ID" dirty="0"/>
              <a:t>Wilayah </a:t>
            </a:r>
            <a:r>
              <a:rPr lang="en-ID" dirty="0" err="1"/>
              <a:t>kehidupan</a:t>
            </a:r>
            <a:r>
              <a:rPr lang="en-ID" dirty="0"/>
              <a:t> (</a:t>
            </a:r>
            <a:r>
              <a:rPr lang="en-ID" i="1" dirty="0"/>
              <a:t>life</a:t>
            </a:r>
            <a:r>
              <a:rPr lang="en-ID" dirty="0"/>
              <a:t>).</a:t>
            </a:r>
          </a:p>
          <a:p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tersistematisasi</a:t>
            </a:r>
            <a:r>
              <a:rPr lang="en-ID" dirty="0"/>
              <a:t>, </a:t>
            </a:r>
            <a:r>
              <a:rPr lang="en-ID" dirty="0" err="1"/>
              <a:t>rasional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universal—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kedaerahan</a:t>
            </a:r>
            <a:r>
              <a:rPr lang="en-ID" dirty="0"/>
              <a:t>.</a:t>
            </a:r>
          </a:p>
          <a:p>
            <a:r>
              <a:rPr lang="en-ID" b="1" dirty="0">
                <a:solidFill>
                  <a:srgbClr val="FF0000"/>
                </a:solidFill>
              </a:rPr>
              <a:t>DILAKUKAN DI KESEHARIAN TANPA DISADARI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ID" dirty="0" err="1"/>
              <a:t>Filsafat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</a:p>
          <a:p>
            <a:pPr algn="ctr"/>
            <a:r>
              <a:rPr lang="en-ID" dirty="0"/>
              <a:t>(</a:t>
            </a:r>
            <a:r>
              <a:rPr lang="en-ID" i="1" dirty="0" err="1"/>
              <a:t>Philosophische</a:t>
            </a:r>
            <a:r>
              <a:rPr lang="en-ID" dirty="0"/>
              <a:t> </a:t>
            </a:r>
            <a:r>
              <a:rPr lang="en-ID" i="1" dirty="0" err="1"/>
              <a:t>grondslag</a:t>
            </a:r>
            <a:r>
              <a:rPr lang="en-ID" dirty="0" smtClean="0"/>
              <a:t>)</a:t>
            </a:r>
            <a:endParaRPr lang="en-ID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D" dirty="0" err="1"/>
              <a:t>Pemikiran</a:t>
            </a:r>
            <a:r>
              <a:rPr lang="en-ID" dirty="0"/>
              <a:t> yang </a:t>
            </a:r>
            <a:r>
              <a:rPr lang="en-ID" dirty="0" err="1"/>
              <a:t>saintifik</a:t>
            </a:r>
            <a:r>
              <a:rPr lang="en-ID" dirty="0"/>
              <a:t>, </a:t>
            </a:r>
            <a:r>
              <a:rPr lang="en-ID" u="sng" dirty="0" err="1"/>
              <a:t>rasional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universal.</a:t>
            </a:r>
          </a:p>
          <a:p>
            <a:r>
              <a:rPr lang="en-ID" dirty="0"/>
              <a:t>Wilayah </a:t>
            </a:r>
            <a:r>
              <a:rPr lang="en-ID" dirty="0" err="1"/>
              <a:t>pengetahuan</a:t>
            </a:r>
            <a:r>
              <a:rPr lang="en-ID" dirty="0"/>
              <a:t> (</a:t>
            </a:r>
            <a:r>
              <a:rPr lang="en-ID" i="1" dirty="0"/>
              <a:t>knowledge</a:t>
            </a:r>
            <a:r>
              <a:rPr lang="en-ID" dirty="0"/>
              <a:t>)</a:t>
            </a:r>
          </a:p>
          <a:p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norma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—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</a:t>
            </a:r>
            <a:r>
              <a:rPr lang="en-ID" dirty="0" err="1"/>
              <a:t>oleh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orang (</a:t>
            </a:r>
            <a:r>
              <a:rPr lang="en-ID" dirty="0" err="1"/>
              <a:t>lih</a:t>
            </a:r>
            <a:r>
              <a:rPr lang="en-ID" dirty="0"/>
              <a:t>. </a:t>
            </a:r>
            <a:r>
              <a:rPr lang="en-ID" dirty="0" err="1"/>
              <a:t>sifat</a:t>
            </a:r>
            <a:r>
              <a:rPr lang="en-ID" dirty="0"/>
              <a:t> </a:t>
            </a:r>
            <a:r>
              <a:rPr lang="en-ID" u="sng" dirty="0" err="1"/>
              <a:t>rasional</a:t>
            </a:r>
            <a:r>
              <a:rPr lang="en-ID" dirty="0"/>
              <a:t>). </a:t>
            </a:r>
          </a:p>
          <a:p>
            <a:r>
              <a:rPr lang="en-ID" b="1" dirty="0">
                <a:solidFill>
                  <a:srgbClr val="FF0000"/>
                </a:solidFill>
              </a:rPr>
              <a:t>DIPAHAMI DALAM PIKIRAN 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76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smtClean="0"/>
              <a:t>Pancasila </a:t>
            </a:r>
            <a:r>
              <a:rPr lang="en-ID" dirty="0" err="1" smtClean="0"/>
              <a:t>sebagai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endParaRPr lang="en-US" dirty="0"/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838200" y="4698359"/>
            <a:ext cx="2856271" cy="1100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 err="1" smtClean="0"/>
              <a:t>Pandangan</a:t>
            </a:r>
            <a:r>
              <a:rPr lang="en-ID" sz="2400" dirty="0" smtClean="0"/>
              <a:t> </a:t>
            </a:r>
            <a:r>
              <a:rPr lang="en-ID" sz="2400" dirty="0" err="1" smtClean="0"/>
              <a:t>Dunia</a:t>
            </a:r>
            <a:r>
              <a:rPr lang="en-ID" sz="2400" dirty="0" smtClean="0"/>
              <a:t> (</a:t>
            </a:r>
            <a:r>
              <a:rPr lang="en-ID" sz="2400" i="1" dirty="0" err="1" smtClean="0"/>
              <a:t>Weltanschauung</a:t>
            </a:r>
            <a:r>
              <a:rPr lang="en-ID" sz="2400" dirty="0" smtClean="0"/>
              <a:t>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5" y="2622548"/>
            <a:ext cx="1781175" cy="2562225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5096249" y="4666696"/>
            <a:ext cx="3652947" cy="1100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 err="1" smtClean="0"/>
              <a:t>Filsafat</a:t>
            </a:r>
            <a:r>
              <a:rPr lang="en-ID" sz="2400" dirty="0" smtClean="0"/>
              <a:t> </a:t>
            </a:r>
            <a:r>
              <a:rPr lang="en-ID" sz="2400" dirty="0" err="1" smtClean="0"/>
              <a:t>Dasar</a:t>
            </a:r>
            <a:r>
              <a:rPr lang="en-ID" sz="2400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D" sz="2400" dirty="0" smtClean="0"/>
              <a:t>(</a:t>
            </a:r>
            <a:r>
              <a:rPr lang="en-ID" sz="2400" i="1" dirty="0" err="1" smtClean="0"/>
              <a:t>Philosophische</a:t>
            </a:r>
            <a:r>
              <a:rPr lang="en-ID" sz="2400" dirty="0" smtClean="0"/>
              <a:t> </a:t>
            </a:r>
            <a:r>
              <a:rPr lang="en-ID" sz="2400" i="1" dirty="0" err="1" smtClean="0"/>
              <a:t>grondslag</a:t>
            </a:r>
            <a:r>
              <a:rPr lang="en-ID" sz="2400" dirty="0" smtClean="0"/>
              <a:t>)</a:t>
            </a:r>
            <a:endParaRPr lang="en-US" sz="2400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838200" y="1696380"/>
            <a:ext cx="7910996" cy="22072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2600" b="1" dirty="0" err="1" smtClean="0"/>
              <a:t>Ideologi</a:t>
            </a:r>
            <a:r>
              <a:rPr lang="en-ID" sz="2600" b="1" dirty="0" smtClean="0"/>
              <a:t> (</a:t>
            </a:r>
            <a:r>
              <a:rPr lang="en-ID" sz="2600" b="1" i="1" dirty="0" smtClean="0"/>
              <a:t>Ideology</a:t>
            </a:r>
            <a:r>
              <a:rPr lang="en-ID" sz="2600" b="1" dirty="0" smtClean="0"/>
              <a:t>)</a:t>
            </a:r>
          </a:p>
          <a:p>
            <a:r>
              <a:rPr lang="en-ID" sz="2600" dirty="0" err="1" smtClean="0"/>
              <a:t>Pandangan</a:t>
            </a:r>
            <a:r>
              <a:rPr lang="en-ID" sz="2600" dirty="0" smtClean="0"/>
              <a:t> </a:t>
            </a:r>
            <a:r>
              <a:rPr lang="en-ID" sz="2600" dirty="0" err="1" smtClean="0"/>
              <a:t>dunia</a:t>
            </a:r>
            <a:r>
              <a:rPr lang="en-ID" sz="2600" dirty="0" smtClean="0"/>
              <a:t> yang </a:t>
            </a:r>
            <a:r>
              <a:rPr lang="en-ID" sz="2600" dirty="0" err="1" smtClean="0"/>
              <a:t>sudah</a:t>
            </a:r>
            <a:r>
              <a:rPr lang="en-ID" sz="2600" dirty="0" smtClean="0"/>
              <a:t> </a:t>
            </a:r>
            <a:r>
              <a:rPr lang="en-ID" sz="2600" dirty="0" err="1" smtClean="0"/>
              <a:t>diterjemahkan</a:t>
            </a:r>
            <a:r>
              <a:rPr lang="en-ID" sz="2600" dirty="0" smtClean="0"/>
              <a:t> </a:t>
            </a:r>
            <a:r>
              <a:rPr lang="en-ID" sz="2600" dirty="0" err="1" smtClean="0"/>
              <a:t>secara</a:t>
            </a:r>
            <a:r>
              <a:rPr lang="en-ID" sz="2600" dirty="0" smtClean="0"/>
              <a:t> </a:t>
            </a:r>
            <a:r>
              <a:rPr lang="en-ID" sz="2600" dirty="0" err="1" smtClean="0"/>
              <a:t>sistematis</a:t>
            </a:r>
            <a:r>
              <a:rPr lang="en-ID" sz="2600" dirty="0" smtClean="0"/>
              <a:t>, </a:t>
            </a:r>
            <a:r>
              <a:rPr lang="en-ID" sz="2600" dirty="0" err="1" smtClean="0"/>
              <a:t>rasional</a:t>
            </a:r>
            <a:r>
              <a:rPr lang="en-ID" sz="2600" dirty="0" smtClean="0"/>
              <a:t> </a:t>
            </a:r>
            <a:r>
              <a:rPr lang="en-ID" sz="2600" dirty="0" err="1" smtClean="0"/>
              <a:t>dan</a:t>
            </a:r>
            <a:r>
              <a:rPr lang="en-ID" sz="2600" dirty="0" smtClean="0"/>
              <a:t> universal. </a:t>
            </a:r>
          </a:p>
          <a:p>
            <a:r>
              <a:rPr lang="en-ID" sz="2600" dirty="0" err="1" smtClean="0"/>
              <a:t>Filsafat</a:t>
            </a:r>
            <a:r>
              <a:rPr lang="en-ID" sz="2600" dirty="0" smtClean="0"/>
              <a:t> </a:t>
            </a:r>
            <a:r>
              <a:rPr lang="en-ID" sz="2600" dirty="0" err="1" smtClean="0"/>
              <a:t>dasar</a:t>
            </a:r>
            <a:r>
              <a:rPr lang="en-ID" sz="2600" dirty="0" smtClean="0"/>
              <a:t> yang </a:t>
            </a:r>
            <a:r>
              <a:rPr lang="en-ID" sz="2600" dirty="0" err="1" smtClean="0"/>
              <a:t>sudah</a:t>
            </a:r>
            <a:r>
              <a:rPr lang="en-ID" sz="2600" dirty="0" smtClean="0"/>
              <a:t> </a:t>
            </a:r>
            <a:r>
              <a:rPr lang="en-ID" sz="2600" dirty="0" err="1" smtClean="0"/>
              <a:t>diterapkan</a:t>
            </a:r>
            <a:r>
              <a:rPr lang="en-ID" sz="2600" dirty="0" smtClean="0"/>
              <a:t> </a:t>
            </a:r>
            <a:r>
              <a:rPr lang="en-ID" sz="2600" dirty="0" err="1" smtClean="0"/>
              <a:t>menjadi</a:t>
            </a:r>
            <a:r>
              <a:rPr lang="en-ID" sz="2600" dirty="0" smtClean="0"/>
              <a:t> </a:t>
            </a:r>
            <a:r>
              <a:rPr lang="en-ID" sz="2600" dirty="0" err="1" smtClean="0"/>
              <a:t>norma</a:t>
            </a:r>
            <a:r>
              <a:rPr lang="en-ID" sz="2600" dirty="0" smtClean="0"/>
              <a:t> </a:t>
            </a:r>
            <a:r>
              <a:rPr lang="en-ID" sz="2600" dirty="0" err="1" smtClean="0"/>
              <a:t>dalam</a:t>
            </a:r>
            <a:r>
              <a:rPr lang="en-ID" sz="2600" dirty="0" smtClean="0"/>
              <a:t> </a:t>
            </a:r>
            <a:r>
              <a:rPr lang="en-ID" sz="2600" dirty="0" err="1" smtClean="0"/>
              <a:t>keseharian</a:t>
            </a:r>
            <a:r>
              <a:rPr lang="en-ID" sz="2600" dirty="0" smtClean="0"/>
              <a:t> di </a:t>
            </a:r>
            <a:r>
              <a:rPr lang="en-ID" sz="2600" dirty="0" err="1" smtClean="0"/>
              <a:t>ruang</a:t>
            </a:r>
            <a:r>
              <a:rPr lang="en-ID" sz="2600" dirty="0" smtClean="0"/>
              <a:t> </a:t>
            </a:r>
            <a:r>
              <a:rPr lang="en-ID" sz="2600" dirty="0" err="1" smtClean="0"/>
              <a:t>publik</a:t>
            </a:r>
            <a:r>
              <a:rPr lang="en-ID" sz="2600" dirty="0" smtClean="0"/>
              <a:t>. </a:t>
            </a:r>
          </a:p>
          <a:p>
            <a:pPr algn="ctr"/>
            <a:endParaRPr lang="en-US" sz="2600" dirty="0"/>
          </a:p>
        </p:txBody>
      </p:sp>
      <p:sp>
        <p:nvSpPr>
          <p:cNvPr id="9" name="Down Arrow 8"/>
          <p:cNvSpPr/>
          <p:nvPr/>
        </p:nvSpPr>
        <p:spPr>
          <a:xfrm rot="13422494">
            <a:off x="2300958" y="3679009"/>
            <a:ext cx="548640" cy="1170081"/>
          </a:xfrm>
          <a:prstGeom prst="downArrow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8033982">
            <a:off x="6331892" y="3669879"/>
            <a:ext cx="548640" cy="1170081"/>
          </a:xfrm>
          <a:prstGeom prst="downArrow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7525"/>
            <a:ext cx="10515600" cy="1325563"/>
          </a:xfrm>
        </p:spPr>
        <p:txBody>
          <a:bodyPr/>
          <a:lstStyle/>
          <a:p>
            <a:r>
              <a:rPr lang="en-ID" dirty="0"/>
              <a:t>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Ideologi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smtClean="0"/>
              <a:t>Pancasila </a:t>
            </a:r>
            <a:r>
              <a:rPr lang="en-ID" dirty="0" err="1"/>
              <a:t>digali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kebudayaan</a:t>
            </a:r>
            <a:r>
              <a:rPr lang="en-ID" dirty="0"/>
              <a:t> Indonesia—</a:t>
            </a:r>
            <a:r>
              <a:rPr lang="en-ID" dirty="0" err="1"/>
              <a:t>inilah</a:t>
            </a:r>
            <a:r>
              <a:rPr lang="en-ID" dirty="0"/>
              <a:t> </a:t>
            </a:r>
            <a:r>
              <a:rPr lang="en-ID" i="1" dirty="0" err="1" smtClean="0"/>
              <a:t>Weltanschauung</a:t>
            </a:r>
            <a:r>
              <a:rPr lang="en-ID" dirty="0" smtClean="0"/>
              <a:t>; </a:t>
            </a:r>
            <a:r>
              <a:rPr lang="en-ID" dirty="0" err="1" smtClean="0"/>
              <a:t>belum</a:t>
            </a:r>
            <a:r>
              <a:rPr lang="en-ID" dirty="0" smtClean="0"/>
              <a:t> </a:t>
            </a:r>
            <a:r>
              <a:rPr lang="en-ID" dirty="0" err="1" smtClean="0"/>
              <a:t>dirasionalkan</a:t>
            </a:r>
            <a:r>
              <a:rPr lang="en-ID" dirty="0" smtClean="0"/>
              <a:t>;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fragmentaris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 smtClean="0"/>
              <a:t>kedaerahan</a:t>
            </a:r>
            <a:r>
              <a:rPr lang="en-ID" dirty="0" smtClean="0"/>
              <a:t>.</a:t>
            </a:r>
          </a:p>
          <a:p>
            <a:r>
              <a:rPr lang="en-ID" dirty="0" smtClean="0"/>
              <a:t>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i="1" dirty="0" err="1"/>
              <a:t>philosophische</a:t>
            </a:r>
            <a:r>
              <a:rPr lang="en-ID" i="1" dirty="0"/>
              <a:t> </a:t>
            </a:r>
            <a:r>
              <a:rPr lang="en-ID" i="1" dirty="0" err="1"/>
              <a:t>grondslag</a:t>
            </a:r>
            <a:r>
              <a:rPr lang="en-ID" i="1" dirty="0"/>
              <a:t> </a:t>
            </a:r>
            <a:r>
              <a:rPr lang="en-ID" dirty="0" err="1"/>
              <a:t>artinya</a:t>
            </a:r>
            <a:r>
              <a:rPr lang="en-ID" dirty="0"/>
              <a:t>: </a:t>
            </a:r>
            <a:r>
              <a:rPr lang="en-ID" i="1" dirty="0" err="1"/>
              <a:t>Weltanschauung</a:t>
            </a:r>
            <a:r>
              <a:rPr lang="en-ID" i="1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 smtClean="0"/>
              <a:t>diterjemahkan</a:t>
            </a:r>
            <a:r>
              <a:rPr lang="en-ID" dirty="0" smtClean="0"/>
              <a:t> </a:t>
            </a:r>
            <a:r>
              <a:rPr lang="en-ID" dirty="0" err="1" smtClean="0"/>
              <a:t>secara</a:t>
            </a:r>
            <a:r>
              <a:rPr lang="en-ID" dirty="0" smtClean="0"/>
              <a:t> </a:t>
            </a:r>
            <a:r>
              <a:rPr lang="en-ID" dirty="0" err="1" smtClean="0"/>
              <a:t>rasional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/>
              <a:t>sistematis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universal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</a:t>
            </a:r>
            <a:r>
              <a:rPr lang="en-ID" dirty="0" err="1" smtClean="0"/>
              <a:t>semua</a:t>
            </a:r>
            <a:r>
              <a:rPr lang="en-ID" dirty="0" smtClean="0"/>
              <a:t> </a:t>
            </a:r>
            <a:r>
              <a:rPr lang="en-ID" dirty="0"/>
              <a:t>orang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memandang</a:t>
            </a:r>
            <a:r>
              <a:rPr lang="en-ID" dirty="0"/>
              <a:t> </a:t>
            </a:r>
            <a:r>
              <a:rPr lang="en-ID" dirty="0" err="1"/>
              <a:t>suku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 smtClean="0"/>
              <a:t>etnisitas</a:t>
            </a:r>
            <a:r>
              <a:rPr lang="en-ID" dirty="0" smtClean="0"/>
              <a:t>.</a:t>
            </a:r>
          </a:p>
          <a:p>
            <a:r>
              <a:rPr lang="en-ID" dirty="0" smtClean="0"/>
              <a:t>Nah</a:t>
            </a:r>
            <a:r>
              <a:rPr lang="en-ID" dirty="0"/>
              <a:t>, 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Pandangan</a:t>
            </a:r>
            <a:r>
              <a:rPr lang="en-ID" dirty="0"/>
              <a:t> </a:t>
            </a:r>
            <a:r>
              <a:rPr lang="en-ID" dirty="0" err="1"/>
              <a:t>Dunia</a:t>
            </a:r>
            <a:r>
              <a:rPr lang="en-ID" dirty="0"/>
              <a:t> yang </a:t>
            </a:r>
            <a:r>
              <a:rPr lang="en-ID" dirty="0" err="1"/>
              <a:t>menginspirasi</a:t>
            </a:r>
            <a:r>
              <a:rPr lang="en-ID" dirty="0"/>
              <a:t> </a:t>
            </a:r>
            <a:r>
              <a:rPr lang="en-ID" dirty="0" err="1"/>
              <a:t>lahirnya</a:t>
            </a:r>
            <a:r>
              <a:rPr lang="en-ID" dirty="0"/>
              <a:t> </a:t>
            </a:r>
            <a:r>
              <a:rPr lang="en-ID" dirty="0" err="1"/>
              <a:t>Filsafat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Negara </a:t>
            </a:r>
            <a:r>
              <a:rPr lang="en-ID" dirty="0" err="1"/>
              <a:t>inilah</a:t>
            </a:r>
            <a:r>
              <a:rPr lang="en-ID" dirty="0"/>
              <a:t> yang </a:t>
            </a:r>
            <a:r>
              <a:rPr lang="en-ID" dirty="0" err="1"/>
              <a:t>dinamakan</a:t>
            </a:r>
            <a:r>
              <a:rPr lang="en-ID" dirty="0"/>
              <a:t> </a:t>
            </a:r>
            <a:r>
              <a:rPr lang="en-ID" dirty="0" err="1"/>
              <a:t>Ideologi</a:t>
            </a:r>
            <a:r>
              <a:rPr lang="en-ID" dirty="0"/>
              <a:t> </a:t>
            </a:r>
            <a:r>
              <a:rPr lang="en-ID" dirty="0" smtClean="0"/>
              <a:t>Negara. </a:t>
            </a:r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71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7525"/>
            <a:ext cx="10515600" cy="1325563"/>
          </a:xfrm>
        </p:spPr>
        <p:txBody>
          <a:bodyPr/>
          <a:lstStyle/>
          <a:p>
            <a:r>
              <a:rPr lang="en-ID" dirty="0"/>
              <a:t>Pancasila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Ideologi</a:t>
            </a:r>
            <a:r>
              <a:rPr lang="en-ID" dirty="0"/>
              <a:t> </a:t>
            </a:r>
            <a:r>
              <a:rPr lang="en-ID" dirty="0" err="1"/>
              <a:t>Lainnya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Basis </a:t>
            </a:r>
            <a:r>
              <a:rPr lang="en-ID" dirty="0" err="1"/>
              <a:t>Ekonomi</a:t>
            </a:r>
            <a:r>
              <a:rPr lang="en-ID" dirty="0"/>
              <a:t>: </a:t>
            </a:r>
            <a:r>
              <a:rPr lang="en-ID" dirty="0" err="1"/>
              <a:t>Kapitalisme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Komunisme</a:t>
            </a:r>
            <a:endParaRPr lang="en-ID" dirty="0"/>
          </a:p>
          <a:p>
            <a:r>
              <a:rPr lang="en-ID" dirty="0"/>
              <a:t>Basis Individual/</a:t>
            </a:r>
            <a:r>
              <a:rPr lang="en-ID" dirty="0" err="1"/>
              <a:t>Etnisitas</a:t>
            </a:r>
            <a:r>
              <a:rPr lang="en-ID" dirty="0"/>
              <a:t>: </a:t>
            </a:r>
            <a:r>
              <a:rPr lang="en-ID" dirty="0" err="1"/>
              <a:t>Liberalisme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Komunitarianisme</a:t>
            </a:r>
            <a:endParaRPr lang="en-ID" dirty="0"/>
          </a:p>
          <a:p>
            <a:r>
              <a:rPr lang="en-ID" dirty="0"/>
              <a:t>Basis Agama: HTI/</a:t>
            </a:r>
            <a:r>
              <a:rPr lang="en-ID" dirty="0" err="1"/>
              <a:t>Khilafah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Sekulerisme</a:t>
            </a:r>
            <a:endParaRPr lang="en-ID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34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2125"/>
            <a:ext cx="10515600" cy="1325563"/>
          </a:xfrm>
        </p:spPr>
        <p:txBody>
          <a:bodyPr/>
          <a:lstStyle/>
          <a:p>
            <a:r>
              <a:rPr lang="en-ID" dirty="0"/>
              <a:t>Pancasila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Ideologi</a:t>
            </a:r>
            <a:r>
              <a:rPr lang="en-ID" dirty="0"/>
              <a:t> </a:t>
            </a:r>
            <a:r>
              <a:rPr lang="en-ID" dirty="0" err="1"/>
              <a:t>Lainnya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4051" y="1825625"/>
            <a:ext cx="9443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16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2125"/>
            <a:ext cx="10515600" cy="1325563"/>
          </a:xfrm>
        </p:spPr>
        <p:txBody>
          <a:bodyPr/>
          <a:lstStyle/>
          <a:p>
            <a:r>
              <a:rPr lang="en-ID" dirty="0"/>
              <a:t>Pancasila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Ideologi</a:t>
            </a:r>
            <a:r>
              <a:rPr lang="en-ID" dirty="0"/>
              <a:t> </a:t>
            </a:r>
            <a:r>
              <a:rPr lang="en-ID" dirty="0" err="1"/>
              <a:t>Lainnya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6585" y="1736725"/>
            <a:ext cx="92788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2125"/>
            <a:ext cx="10515600" cy="1325563"/>
          </a:xfrm>
        </p:spPr>
        <p:txBody>
          <a:bodyPr/>
          <a:lstStyle/>
          <a:p>
            <a:r>
              <a:rPr lang="en-ID" dirty="0"/>
              <a:t>Pancasila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Ideologi</a:t>
            </a:r>
            <a:r>
              <a:rPr lang="en-ID" dirty="0"/>
              <a:t> </a:t>
            </a:r>
            <a:r>
              <a:rPr lang="en-ID" dirty="0" err="1"/>
              <a:t>Lainnya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4636" y="1825625"/>
            <a:ext cx="93227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2125"/>
            <a:ext cx="10515600" cy="1325563"/>
          </a:xfrm>
        </p:spPr>
        <p:txBody>
          <a:bodyPr/>
          <a:lstStyle/>
          <a:p>
            <a:r>
              <a:rPr lang="en-ID" dirty="0"/>
              <a:t>Pancasila </a:t>
            </a:r>
            <a:r>
              <a:rPr lang="en-ID" dirty="0" err="1" smtClean="0"/>
              <a:t>sebagai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r>
              <a:rPr lang="en-ID" dirty="0" smtClean="0"/>
              <a:t> Terbuka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 smtClean="0"/>
              <a:t>Syarat</a:t>
            </a:r>
            <a:r>
              <a:rPr lang="en-ID" dirty="0" smtClean="0"/>
              <a:t> </a:t>
            </a:r>
            <a:r>
              <a:rPr lang="en-ID" dirty="0" err="1" smtClean="0"/>
              <a:t>suatu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r>
              <a:rPr lang="en-ID" dirty="0" smtClean="0"/>
              <a:t> </a:t>
            </a:r>
            <a:r>
              <a:rPr lang="en-ID" dirty="0" err="1" smtClean="0"/>
              <a:t>disebut</a:t>
            </a:r>
            <a:r>
              <a:rPr lang="en-ID" dirty="0" smtClean="0"/>
              <a:t> </a:t>
            </a:r>
            <a:r>
              <a:rPr lang="en-ID" dirty="0" err="1" smtClean="0"/>
              <a:t>sebagai</a:t>
            </a:r>
            <a:r>
              <a:rPr lang="en-ID" dirty="0" smtClean="0"/>
              <a:t> “</a:t>
            </a:r>
            <a:r>
              <a:rPr lang="en-ID" dirty="0" err="1" smtClean="0"/>
              <a:t>Ideologi</a:t>
            </a:r>
            <a:r>
              <a:rPr lang="en-ID" dirty="0" smtClean="0"/>
              <a:t> Terbuka”:</a:t>
            </a:r>
          </a:p>
          <a:p>
            <a:pPr lvl="1"/>
            <a:r>
              <a:rPr lang="en-ID" dirty="0" err="1" smtClean="0"/>
              <a:t>Ideologi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 </a:t>
            </a:r>
            <a:r>
              <a:rPr lang="en-ID" dirty="0" err="1" smtClean="0"/>
              <a:t>memiliki</a:t>
            </a:r>
            <a:r>
              <a:rPr lang="en-ID" dirty="0" smtClean="0"/>
              <a:t> </a:t>
            </a:r>
            <a:r>
              <a:rPr lang="en-ID" dirty="0" err="1" smtClean="0"/>
              <a:t>daya</a:t>
            </a:r>
            <a:r>
              <a:rPr lang="en-ID" dirty="0" smtClean="0"/>
              <a:t> </a:t>
            </a:r>
            <a:r>
              <a:rPr lang="en-ID" dirty="0" err="1" smtClean="0"/>
              <a:t>bertahan</a:t>
            </a:r>
            <a:r>
              <a:rPr lang="en-ID" dirty="0" smtClean="0"/>
              <a:t> </a:t>
            </a:r>
            <a:r>
              <a:rPr lang="en-ID" dirty="0" err="1" smtClean="0"/>
              <a:t>hidup</a:t>
            </a:r>
            <a:r>
              <a:rPr lang="en-ID" dirty="0" smtClean="0"/>
              <a:t> (</a:t>
            </a:r>
            <a:r>
              <a:rPr lang="en-ID" i="1" dirty="0" smtClean="0"/>
              <a:t>survive</a:t>
            </a:r>
            <a:r>
              <a:rPr lang="en-ID" dirty="0" smtClean="0"/>
              <a:t>)</a:t>
            </a:r>
          </a:p>
          <a:p>
            <a:pPr lvl="1"/>
            <a:r>
              <a:rPr lang="en-ID" dirty="0" smtClean="0"/>
              <a:t>Agar </a:t>
            </a:r>
            <a:r>
              <a:rPr lang="en-ID" dirty="0" err="1" smtClean="0"/>
              <a:t>ideologi</a:t>
            </a:r>
            <a:r>
              <a:rPr lang="en-ID" dirty="0" smtClean="0"/>
              <a:t> </a:t>
            </a:r>
            <a:r>
              <a:rPr lang="en-ID" dirty="0" err="1" smtClean="0"/>
              <a:t>dapat</a:t>
            </a:r>
            <a:r>
              <a:rPr lang="en-ID" dirty="0" smtClean="0"/>
              <a:t> </a:t>
            </a:r>
            <a:r>
              <a:rPr lang="en-ID" dirty="0" err="1" smtClean="0"/>
              <a:t>bertahan</a:t>
            </a:r>
            <a:r>
              <a:rPr lang="en-ID" dirty="0" smtClean="0"/>
              <a:t> </a:t>
            </a:r>
            <a:r>
              <a:rPr lang="en-ID" dirty="0" err="1" smtClean="0"/>
              <a:t>hidup</a:t>
            </a:r>
            <a:r>
              <a:rPr lang="en-ID" dirty="0" smtClean="0"/>
              <a:t>, </a:t>
            </a:r>
            <a:r>
              <a:rPr lang="en-ID" dirty="0" err="1" smtClean="0"/>
              <a:t>maka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 </a:t>
            </a:r>
            <a:r>
              <a:rPr lang="en-ID" dirty="0" err="1" smtClean="0"/>
              <a:t>mesti</a:t>
            </a:r>
            <a:r>
              <a:rPr lang="en-ID" dirty="0" smtClean="0"/>
              <a:t> </a:t>
            </a:r>
            <a:r>
              <a:rPr lang="en-ID" dirty="0" err="1" smtClean="0"/>
              <a:t>mampu</a:t>
            </a:r>
            <a:r>
              <a:rPr lang="en-ID" dirty="0" smtClean="0"/>
              <a:t> </a:t>
            </a:r>
            <a:r>
              <a:rPr lang="en-ID" dirty="0" err="1" smtClean="0"/>
              <a:t>merespons</a:t>
            </a:r>
            <a:r>
              <a:rPr lang="en-ID" dirty="0" smtClean="0"/>
              <a:t> </a:t>
            </a:r>
            <a:r>
              <a:rPr lang="en-ID" dirty="0" err="1" smtClean="0"/>
              <a:t>berbagai</a:t>
            </a:r>
            <a:r>
              <a:rPr lang="en-ID" dirty="0" smtClean="0"/>
              <a:t> </a:t>
            </a:r>
            <a:r>
              <a:rPr lang="en-ID" dirty="0" err="1" smtClean="0"/>
              <a:t>tantangan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perkembangan</a:t>
            </a:r>
            <a:r>
              <a:rPr lang="en-ID" dirty="0" smtClean="0"/>
              <a:t> zaman</a:t>
            </a:r>
          </a:p>
          <a:p>
            <a:r>
              <a:rPr lang="en-ID" dirty="0" smtClean="0"/>
              <a:t>Pancasila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sintas</a:t>
            </a:r>
            <a:r>
              <a:rPr lang="en-ID" dirty="0"/>
              <a:t> (</a:t>
            </a:r>
            <a:r>
              <a:rPr lang="en-ID" i="1" dirty="0"/>
              <a:t>survive</a:t>
            </a:r>
            <a:r>
              <a:rPr lang="en-ID" dirty="0"/>
              <a:t>)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merespons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tantangan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86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2125"/>
            <a:ext cx="10515600" cy="1325563"/>
          </a:xfrm>
        </p:spPr>
        <p:txBody>
          <a:bodyPr/>
          <a:lstStyle/>
          <a:p>
            <a:r>
              <a:rPr lang="en-ID" dirty="0"/>
              <a:t>Pancasila </a:t>
            </a:r>
            <a:r>
              <a:rPr lang="en-ID" dirty="0" err="1" smtClean="0"/>
              <a:t>sebagai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r>
              <a:rPr lang="en-ID" dirty="0" smtClean="0"/>
              <a:t> Terbuka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Pancasila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Ideologi</a:t>
            </a:r>
            <a:r>
              <a:rPr lang="en-ID" dirty="0"/>
              <a:t> Terbuka </a:t>
            </a:r>
            <a:r>
              <a:rPr lang="en-ID" dirty="0" err="1"/>
              <a:t>karena</a:t>
            </a:r>
            <a:r>
              <a:rPr lang="en-ID" dirty="0"/>
              <a:t>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/>
              <a:t>Dikonstruksikan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filsafat</a:t>
            </a:r>
            <a:r>
              <a:rPr lang="en-ID" dirty="0"/>
              <a:t>, </a:t>
            </a:r>
            <a:r>
              <a:rPr lang="en-ID" dirty="0" err="1"/>
              <a:t>bukan</a:t>
            </a:r>
            <a:r>
              <a:rPr lang="en-ID" dirty="0"/>
              <a:t> dogma—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dikritisi</a:t>
            </a:r>
            <a:r>
              <a:rPr lang="en-ID" dirty="0"/>
              <a:t>.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 smtClean="0"/>
              <a:t>Hasil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musyawarah</a:t>
            </a:r>
            <a:r>
              <a:rPr lang="en-ID" dirty="0" smtClean="0"/>
              <a:t> (</a:t>
            </a:r>
            <a:r>
              <a:rPr lang="en-ID" i="1" dirty="0" smtClean="0"/>
              <a:t>overlapping consensus</a:t>
            </a:r>
            <a:r>
              <a:rPr lang="en-ID" dirty="0" smtClean="0"/>
              <a:t>)—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punya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rekonsiliatif</a:t>
            </a:r>
            <a:r>
              <a:rPr lang="en-ID" dirty="0"/>
              <a:t>.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dirty="0" err="1"/>
              <a:t>Beroperasi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publik-kenegaraan</a:t>
            </a:r>
            <a:r>
              <a:rPr lang="en-ID" dirty="0"/>
              <a:t> (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warganegara</a:t>
            </a:r>
            <a:r>
              <a:rPr lang="en-ID" dirty="0" smtClean="0"/>
              <a:t>)—</a:t>
            </a:r>
            <a:r>
              <a:rPr lang="en-ID" dirty="0" err="1" smtClean="0"/>
              <a:t>namun</a:t>
            </a:r>
            <a:r>
              <a:rPr lang="en-ID" dirty="0" smtClean="0"/>
              <a:t> </a:t>
            </a:r>
            <a:r>
              <a:rPr lang="en-ID" dirty="0" err="1" smtClean="0"/>
              <a:t>pada</a:t>
            </a:r>
            <a:r>
              <a:rPr lang="en-ID" dirty="0" smtClean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privat</a:t>
            </a:r>
            <a:r>
              <a:rPr lang="en-ID" dirty="0"/>
              <a:t> (</a:t>
            </a:r>
            <a:r>
              <a:rPr lang="en-ID" dirty="0" err="1"/>
              <a:t>keluarga</a:t>
            </a:r>
            <a:r>
              <a:rPr lang="en-ID" dirty="0"/>
              <a:t>, </a:t>
            </a:r>
            <a:r>
              <a:rPr lang="en-ID" dirty="0" err="1"/>
              <a:t>etnis</a:t>
            </a:r>
            <a:r>
              <a:rPr lang="en-ID" dirty="0"/>
              <a:t>, </a:t>
            </a:r>
            <a:r>
              <a:rPr lang="en-ID" dirty="0" err="1"/>
              <a:t>komunitas</a:t>
            </a:r>
            <a:r>
              <a:rPr lang="en-ID" dirty="0"/>
              <a:t>) </a:t>
            </a:r>
            <a:r>
              <a:rPr lang="en-ID" dirty="0" err="1"/>
              <a:t>berlaku</a:t>
            </a:r>
            <a:r>
              <a:rPr lang="en-ID" dirty="0"/>
              <a:t> </a:t>
            </a:r>
            <a:r>
              <a:rPr lang="en-ID" dirty="0" err="1"/>
              <a:t>pandangan</a:t>
            </a:r>
            <a:r>
              <a:rPr lang="en-ID" dirty="0"/>
              <a:t> </a:t>
            </a:r>
            <a:r>
              <a:rPr lang="en-ID" dirty="0" err="1" smtClean="0"/>
              <a:t>dunia</a:t>
            </a:r>
            <a:r>
              <a:rPr lang="en-ID" dirty="0" smtClean="0"/>
              <a:t> </a:t>
            </a:r>
            <a:r>
              <a:rPr lang="en-ID" dirty="0" err="1" smtClean="0"/>
              <a:t>pribadi</a:t>
            </a:r>
            <a:r>
              <a:rPr lang="en-ID" dirty="0" smtClean="0"/>
              <a:t>.</a:t>
            </a:r>
          </a:p>
          <a:p>
            <a:pPr marL="914400" lvl="1" indent="-457200">
              <a:buFont typeface="+mj-lt"/>
              <a:buAutoNum type="arabicParenR" startAt="4"/>
            </a:pPr>
            <a:r>
              <a:rPr lang="en-ID" dirty="0"/>
              <a:t>Pancasila </a:t>
            </a:r>
            <a:r>
              <a:rPr lang="en-ID" dirty="0" err="1" smtClean="0"/>
              <a:t>merupakan</a:t>
            </a:r>
            <a:r>
              <a:rPr lang="en-ID" dirty="0" smtClean="0"/>
              <a:t> </a:t>
            </a:r>
            <a:r>
              <a:rPr lang="en-ID" dirty="0" err="1" smtClean="0"/>
              <a:t>konvergensi</a:t>
            </a:r>
            <a:r>
              <a:rPr lang="en-ID" dirty="0" smtClean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 smtClean="0"/>
              <a:t>keragaman</a:t>
            </a:r>
            <a:r>
              <a:rPr lang="en-ID" dirty="0" smtClean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konvergensi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penjajahan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 smtClean="0"/>
              <a:t>sepakat</a:t>
            </a:r>
            <a:r>
              <a:rPr lang="en-ID" dirty="0" smtClean="0"/>
              <a:t> </a:t>
            </a:r>
            <a:r>
              <a:rPr lang="en-ID" dirty="0" err="1" smtClean="0"/>
              <a:t>membentuk</a:t>
            </a:r>
            <a:r>
              <a:rPr lang="en-ID" dirty="0" smtClean="0"/>
              <a:t> </a:t>
            </a:r>
            <a:r>
              <a:rPr lang="en-ID" dirty="0" err="1"/>
              <a:t>bangsa</a:t>
            </a:r>
            <a:r>
              <a:rPr lang="en-ID" dirty="0"/>
              <a:t>. </a:t>
            </a:r>
          </a:p>
          <a:p>
            <a:pPr marL="914400" lvl="1" indent="-457200">
              <a:buFont typeface="+mj-lt"/>
              <a:buAutoNum type="arabicParenR" startAt="4"/>
            </a:pPr>
            <a:r>
              <a:rPr lang="en-ID" dirty="0"/>
              <a:t>Pancasila </a:t>
            </a:r>
            <a:r>
              <a:rPr lang="en-ID" dirty="0" err="1"/>
              <a:t>itu</a:t>
            </a:r>
            <a:r>
              <a:rPr lang="en-ID" dirty="0"/>
              <a:t> agama </a:t>
            </a:r>
            <a:r>
              <a:rPr lang="en-ID" dirty="0" err="1"/>
              <a:t>sipil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dikembangkan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monopoli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,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oleh</a:t>
            </a:r>
            <a:r>
              <a:rPr lang="en-ID" dirty="0"/>
              <a:t> </a:t>
            </a:r>
            <a:r>
              <a:rPr lang="en-ID" dirty="0" err="1"/>
              <a:t>publik</a:t>
            </a:r>
            <a:r>
              <a:rPr lang="en-ID" dirty="0"/>
              <a:t> juga. </a:t>
            </a:r>
          </a:p>
        </p:txBody>
      </p:sp>
    </p:spTree>
    <p:extLst>
      <p:ext uri="{BB962C8B-B14F-4D97-AF65-F5344CB8AC3E}">
        <p14:creationId xmlns:p14="http://schemas.microsoft.com/office/powerpoint/2010/main" val="309415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9095"/>
            <a:ext cx="10515600" cy="1325563"/>
          </a:xfrm>
        </p:spPr>
        <p:txBody>
          <a:bodyPr>
            <a:normAutofit/>
          </a:bodyPr>
          <a:lstStyle/>
          <a:p>
            <a:r>
              <a:rPr lang="en-ID" sz="4000" b="1" dirty="0" err="1"/>
              <a:t>Capaian</a:t>
            </a:r>
            <a:r>
              <a:rPr lang="en-ID" sz="4000" b="1" dirty="0"/>
              <a:t> </a:t>
            </a:r>
            <a:r>
              <a:rPr lang="en-ID" sz="4000" b="1" dirty="0" err="1"/>
              <a:t>Pembelajaran</a:t>
            </a:r>
            <a:r>
              <a:rPr lang="en-ID" sz="4000" b="1" dirty="0"/>
              <a:t> </a:t>
            </a:r>
            <a:r>
              <a:rPr lang="en-ID" sz="4000" b="1" dirty="0" err="1"/>
              <a:t>Mingguan</a:t>
            </a:r>
            <a:r>
              <a:rPr lang="en-ID" sz="4000" b="1" dirty="0"/>
              <a:t> Mata </a:t>
            </a:r>
            <a:r>
              <a:rPr lang="en-ID" sz="4000" b="1" dirty="0" err="1" smtClean="0"/>
              <a:t>Kuliah</a:t>
            </a:r>
            <a:r>
              <a:rPr lang="en-ID" sz="4000" b="1" dirty="0" smtClean="0"/>
              <a:t>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 smtClean="0"/>
              <a:t>:</a:t>
            </a:r>
            <a:r>
              <a:rPr lang="en-US" dirty="0"/>
              <a:t> </a:t>
            </a:r>
            <a:endParaRPr lang="en-US" dirty="0" smtClean="0"/>
          </a:p>
          <a:p>
            <a:pPr lvl="0"/>
            <a:r>
              <a:rPr lang="en-ID" b="1" dirty="0" err="1" smtClean="0"/>
              <a:t>menjelaskan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b="1" dirty="0" err="1"/>
              <a:t>mempertahankan</a:t>
            </a:r>
            <a:r>
              <a:rPr lang="en-ID" dirty="0"/>
              <a:t> </a:t>
            </a:r>
            <a:r>
              <a:rPr lang="en-ID" dirty="0" smtClean="0"/>
              <a:t>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Ideologi</a:t>
            </a:r>
            <a:r>
              <a:rPr lang="en-ID" dirty="0"/>
              <a:t> </a:t>
            </a:r>
            <a:r>
              <a:rPr lang="en-ID" dirty="0" err="1"/>
              <a:t>Pemersatu</a:t>
            </a:r>
            <a:r>
              <a:rPr lang="en-ID" dirty="0"/>
              <a:t> </a:t>
            </a:r>
            <a:r>
              <a:rPr lang="en-ID" dirty="0" err="1"/>
              <a:t>Bangsa</a:t>
            </a:r>
            <a:r>
              <a:rPr lang="en-ID" dirty="0"/>
              <a:t> Indonesia. </a:t>
            </a:r>
            <a:endParaRPr lang="en-US" dirty="0"/>
          </a:p>
          <a:p>
            <a:pPr lvl="0"/>
            <a:r>
              <a:rPr lang="en-ID" b="1" dirty="0" smtClean="0"/>
              <a:t>m</a:t>
            </a:r>
            <a:r>
              <a:rPr lang="en-US" b="1" dirty="0" err="1"/>
              <a:t>enggambarkan</a:t>
            </a:r>
            <a:r>
              <a:rPr lang="en-US" b="1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b="1" dirty="0" err="1" smtClean="0"/>
              <a:t>membedakan</a:t>
            </a:r>
            <a:r>
              <a:rPr lang="en-US" dirty="0" smtClean="0"/>
              <a:t> Pancasila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ideologi-ideologi</a:t>
            </a:r>
            <a:r>
              <a:rPr lang="en-US" dirty="0" smtClean="0"/>
              <a:t> </a:t>
            </a:r>
            <a:r>
              <a:rPr lang="en-US" dirty="0" err="1" smtClean="0"/>
              <a:t>dunia</a:t>
            </a:r>
            <a:endParaRPr lang="en-US" dirty="0"/>
          </a:p>
          <a:p>
            <a:pPr lvl="0"/>
            <a:r>
              <a:rPr lang="en-ID" b="1" dirty="0" err="1" smtClean="0"/>
              <a:t>menganalisis</a:t>
            </a:r>
            <a:r>
              <a:rPr lang="en-ID" dirty="0" smtClean="0"/>
              <a:t>, </a:t>
            </a:r>
            <a:r>
              <a:rPr lang="en-ID" b="1" dirty="0" err="1" smtClean="0"/>
              <a:t>mengkritisi</a:t>
            </a:r>
            <a:r>
              <a:rPr lang="en-ID" dirty="0" smtClean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b="1" dirty="0" err="1"/>
              <a:t>mempertahankan</a:t>
            </a:r>
            <a:r>
              <a:rPr lang="en-ID" dirty="0"/>
              <a:t> </a:t>
            </a:r>
            <a:r>
              <a:rPr lang="en-ID" dirty="0" smtClean="0"/>
              <a:t>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ideologi</a:t>
            </a:r>
            <a:r>
              <a:rPr lang="en-ID" dirty="0"/>
              <a:t> </a:t>
            </a:r>
            <a:r>
              <a:rPr lang="en-ID" dirty="0" err="1"/>
              <a:t>terbuka</a:t>
            </a:r>
            <a:r>
              <a:rPr lang="en-ID" dirty="0"/>
              <a:t> yang </a:t>
            </a:r>
            <a:r>
              <a:rPr lang="en-ID" dirty="0" err="1"/>
              <a:t>relevan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kekinian</a:t>
            </a:r>
            <a:r>
              <a:rPr lang="en-ID" dirty="0"/>
              <a:t>.</a:t>
            </a:r>
            <a:endParaRPr lang="en-US" dirty="0"/>
          </a:p>
          <a:p>
            <a:pPr lvl="0"/>
            <a:r>
              <a:rPr lang="en-ID" b="1" dirty="0" smtClean="0"/>
              <a:t>m</a:t>
            </a:r>
            <a:r>
              <a:rPr lang="en-US" b="1" dirty="0" err="1"/>
              <a:t>emilih</a:t>
            </a:r>
            <a:r>
              <a:rPr lang="en-US" b="1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b="1" dirty="0" err="1"/>
              <a:t>menyeleksi</a:t>
            </a:r>
            <a:r>
              <a:rPr lang="en-US" b="1" dirty="0"/>
              <a:t> </a:t>
            </a:r>
            <a:r>
              <a:rPr lang="en-US" dirty="0" err="1" smtClean="0"/>
              <a:t>Sumber-sumber</a:t>
            </a:r>
            <a:r>
              <a:rPr lang="en-US" dirty="0" smtClean="0"/>
              <a:t> </a:t>
            </a:r>
            <a:r>
              <a:rPr lang="en-US" dirty="0" err="1"/>
              <a:t>Belajar</a:t>
            </a:r>
            <a:r>
              <a:rPr lang="en-US" dirty="0"/>
              <a:t> daring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b="1" dirty="0" err="1"/>
              <a:t>menggunakan</a:t>
            </a:r>
            <a:r>
              <a:rPr lang="en-US" dirty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/>
              <a:t>Berpikir</a:t>
            </a:r>
            <a:r>
              <a:rPr lang="en-US" dirty="0"/>
              <a:t> </a:t>
            </a:r>
            <a:r>
              <a:rPr lang="en-US" dirty="0" err="1"/>
              <a:t>Kritis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Kreatif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57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853054" y="2147600"/>
            <a:ext cx="2812473" cy="2387600"/>
          </a:xfrm>
        </p:spPr>
        <p:txBody>
          <a:bodyPr/>
          <a:lstStyle/>
          <a:p>
            <a:r>
              <a:rPr lang="en-ID" dirty="0" err="1" smtClean="0"/>
              <a:t>Terima</a:t>
            </a:r>
            <a:r>
              <a:rPr lang="en-ID" dirty="0" smtClean="0"/>
              <a:t> </a:t>
            </a:r>
            <a:r>
              <a:rPr lang="en-ID" dirty="0" err="1" smtClean="0"/>
              <a:t>Kasih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8" y="1260908"/>
            <a:ext cx="7882811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2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 smtClean="0"/>
              <a:t>Sub-</a:t>
            </a:r>
            <a:r>
              <a:rPr lang="en-ID" dirty="0" err="1" smtClean="0"/>
              <a:t>Pokok</a:t>
            </a:r>
            <a:r>
              <a:rPr lang="en-ID" dirty="0" smtClean="0"/>
              <a:t> </a:t>
            </a:r>
            <a:r>
              <a:rPr lang="en-ID" dirty="0" err="1" smtClean="0"/>
              <a:t>Bahasan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Pengertian</a:t>
            </a:r>
            <a:r>
              <a:rPr lang="en-ID" dirty="0"/>
              <a:t> </a:t>
            </a:r>
            <a:r>
              <a:rPr lang="en-ID" dirty="0" err="1"/>
              <a:t>Ideologi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Ideologi</a:t>
            </a:r>
            <a:endParaRPr lang="en-ID" dirty="0"/>
          </a:p>
          <a:p>
            <a:r>
              <a:rPr lang="en-ID" dirty="0"/>
              <a:t>Pancasila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Ideologi-Ideologi</a:t>
            </a:r>
            <a:r>
              <a:rPr lang="en-ID" dirty="0"/>
              <a:t> di </a:t>
            </a:r>
            <a:r>
              <a:rPr lang="en-ID" dirty="0" err="1"/>
              <a:t>Dunia</a:t>
            </a:r>
            <a:endParaRPr lang="en-ID" dirty="0"/>
          </a:p>
          <a:p>
            <a:r>
              <a:rPr lang="en-ID" dirty="0"/>
              <a:t>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Ideologi</a:t>
            </a:r>
            <a:r>
              <a:rPr lang="en-ID" dirty="0"/>
              <a:t> </a:t>
            </a:r>
            <a:r>
              <a:rPr lang="en-ID" dirty="0" smtClean="0"/>
              <a:t>Terbuka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7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8172"/>
            <a:ext cx="6615545" cy="38355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2400" dirty="0"/>
              <a:t>“</a:t>
            </a:r>
            <a:r>
              <a:rPr lang="en-ID" sz="2400" dirty="0" err="1"/>
              <a:t>Inilah</a:t>
            </a:r>
            <a:r>
              <a:rPr lang="en-ID" sz="2400" dirty="0"/>
              <a:t> yang </a:t>
            </a:r>
            <a:r>
              <a:rPr lang="en-ID" sz="2400" dirty="0" err="1"/>
              <a:t>sangat</a:t>
            </a:r>
            <a:r>
              <a:rPr lang="en-ID" sz="2400" dirty="0"/>
              <a:t> </a:t>
            </a:r>
            <a:r>
              <a:rPr lang="en-ID" sz="2400" dirty="0" err="1"/>
              <a:t>penting</a:t>
            </a:r>
            <a:r>
              <a:rPr lang="en-ID" sz="2400" dirty="0"/>
              <a:t> </a:t>
            </a:r>
            <a:r>
              <a:rPr lang="en-ID" sz="2400" dirty="0" err="1"/>
              <a:t>bahwa</a:t>
            </a:r>
            <a:r>
              <a:rPr lang="en-ID" sz="2400" dirty="0"/>
              <a:t> </a:t>
            </a:r>
            <a:r>
              <a:rPr lang="en-ID" sz="2400" b="1" dirty="0"/>
              <a:t>Pancasila </a:t>
            </a:r>
            <a:r>
              <a:rPr lang="en-ID" sz="2400" b="1" dirty="0" err="1"/>
              <a:t>adalah</a:t>
            </a:r>
            <a:r>
              <a:rPr lang="en-ID" sz="2400" b="1" dirty="0"/>
              <a:t> </a:t>
            </a:r>
            <a:r>
              <a:rPr lang="en-ID" sz="2400" b="1" dirty="0" err="1"/>
              <a:t>sebuah</a:t>
            </a:r>
            <a:r>
              <a:rPr lang="en-ID" sz="2400" b="1" dirty="0"/>
              <a:t> </a:t>
            </a:r>
            <a:r>
              <a:rPr lang="en-ID" sz="2400" b="1" dirty="0" err="1"/>
              <a:t>ideologi</a:t>
            </a:r>
            <a:r>
              <a:rPr lang="en-ID" sz="2400" b="1" dirty="0"/>
              <a:t> </a:t>
            </a:r>
            <a:r>
              <a:rPr lang="en-ID" sz="2400" dirty="0"/>
              <a:t>yang </a:t>
            </a:r>
            <a:r>
              <a:rPr lang="en-ID" sz="2400" dirty="0" err="1"/>
              <a:t>memberikan</a:t>
            </a:r>
            <a:r>
              <a:rPr lang="en-ID" sz="2400" dirty="0"/>
              <a:t> </a:t>
            </a:r>
            <a:r>
              <a:rPr lang="en-ID" sz="2400" dirty="0" err="1"/>
              <a:t>kemungkinan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profesionalisme</a:t>
            </a:r>
            <a:r>
              <a:rPr lang="en-ID" sz="2400" dirty="0"/>
              <a:t> yang </a:t>
            </a:r>
            <a:r>
              <a:rPr lang="en-ID" sz="2400" dirty="0" err="1"/>
              <a:t>jujur</a:t>
            </a:r>
            <a:r>
              <a:rPr lang="en-ID" sz="2400" dirty="0"/>
              <a:t>, </a:t>
            </a:r>
            <a:r>
              <a:rPr lang="en-ID" sz="2400" dirty="0" err="1"/>
              <a:t>tapi</a:t>
            </a:r>
            <a:r>
              <a:rPr lang="en-ID" sz="2400" dirty="0"/>
              <a:t> juga </a:t>
            </a:r>
            <a:r>
              <a:rPr lang="en-ID" sz="2400" dirty="0" err="1"/>
              <a:t>memungkinkan</a:t>
            </a:r>
            <a:r>
              <a:rPr lang="en-ID" sz="2400" dirty="0"/>
              <a:t> </a:t>
            </a:r>
            <a:r>
              <a:rPr lang="en-ID" sz="2400" dirty="0" err="1"/>
              <a:t>inisiatif</a:t>
            </a:r>
            <a:r>
              <a:rPr lang="en-ID" sz="2400" dirty="0"/>
              <a:t> </a:t>
            </a:r>
            <a:r>
              <a:rPr lang="en-ID" sz="2400" dirty="0" err="1"/>
              <a:t>rakyat</a:t>
            </a:r>
            <a:r>
              <a:rPr lang="en-ID" sz="2400" dirty="0"/>
              <a:t>,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bahasa</a:t>
            </a:r>
            <a:r>
              <a:rPr lang="en-ID" sz="2400" dirty="0"/>
              <a:t> </a:t>
            </a:r>
            <a:r>
              <a:rPr lang="en-ID" sz="2400" dirty="0" err="1"/>
              <a:t>sekarang</a:t>
            </a:r>
            <a:r>
              <a:rPr lang="en-ID" sz="2400" dirty="0"/>
              <a:t>, </a:t>
            </a:r>
            <a:r>
              <a:rPr lang="en-ID" sz="2400" dirty="0" err="1"/>
              <a:t>masyarakat</a:t>
            </a:r>
            <a:r>
              <a:rPr lang="en-ID" sz="2400" dirty="0"/>
              <a:t> </a:t>
            </a:r>
            <a:r>
              <a:rPr lang="en-ID" sz="2400" dirty="0" err="1"/>
              <a:t>bisa</a:t>
            </a:r>
            <a:r>
              <a:rPr lang="en-ID" sz="2400" dirty="0"/>
              <a:t> </a:t>
            </a:r>
            <a:r>
              <a:rPr lang="en-ID" sz="2400" dirty="0" err="1"/>
              <a:t>menunaikan</a:t>
            </a:r>
            <a:r>
              <a:rPr lang="en-ID" sz="2400" dirty="0"/>
              <a:t> </a:t>
            </a:r>
            <a:r>
              <a:rPr lang="en-ID" sz="2400" dirty="0" err="1"/>
              <a:t>tugasnya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baik</a:t>
            </a:r>
            <a:r>
              <a:rPr lang="en-ID" sz="2400" dirty="0"/>
              <a:t> </a:t>
            </a:r>
            <a:r>
              <a:rPr lang="en-ID" sz="2400" dirty="0" err="1"/>
              <a:t>dan</a:t>
            </a:r>
            <a:r>
              <a:rPr lang="en-ID" sz="2400" dirty="0"/>
              <a:t> </a:t>
            </a:r>
            <a:r>
              <a:rPr lang="en-ID" sz="2400" dirty="0" err="1"/>
              <a:t>mencapai</a:t>
            </a:r>
            <a:r>
              <a:rPr lang="en-ID" sz="2400" dirty="0"/>
              <a:t> </a:t>
            </a:r>
            <a:r>
              <a:rPr lang="en-ID" sz="2400" dirty="0" err="1"/>
              <a:t>hal-hal</a:t>
            </a:r>
            <a:r>
              <a:rPr lang="en-ID" sz="2400" dirty="0"/>
              <a:t> yang </a:t>
            </a:r>
            <a:r>
              <a:rPr lang="en-ID" sz="2400" dirty="0" err="1"/>
              <a:t>kita</a:t>
            </a:r>
            <a:r>
              <a:rPr lang="en-ID" sz="2400" dirty="0"/>
              <a:t> </a:t>
            </a:r>
            <a:r>
              <a:rPr lang="en-ID" sz="2400" dirty="0" err="1"/>
              <a:t>perlukan</a:t>
            </a:r>
            <a:r>
              <a:rPr lang="en-ID" sz="2400" dirty="0"/>
              <a:t>.”</a:t>
            </a:r>
          </a:p>
          <a:p>
            <a:pPr marL="0" indent="0" algn="ctr">
              <a:buNone/>
            </a:pPr>
            <a:endParaRPr lang="en-ID" sz="2400" dirty="0"/>
          </a:p>
          <a:p>
            <a:pPr marL="0" indent="0" algn="ctr">
              <a:buNone/>
            </a:pPr>
            <a:r>
              <a:rPr lang="en-ID" sz="2400" dirty="0"/>
              <a:t>Abdurrahman Wahid </a:t>
            </a:r>
          </a:p>
          <a:p>
            <a:pPr marL="0" indent="0" algn="ctr">
              <a:buNone/>
            </a:pPr>
            <a:r>
              <a:rPr lang="en-ID" sz="2400" dirty="0"/>
              <a:t>(1940-2009)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137" y="2155128"/>
            <a:ext cx="3383663" cy="368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3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Pengertian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134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D" dirty="0" err="1" smtClean="0"/>
              <a:t>Ideologi</a:t>
            </a:r>
            <a:r>
              <a:rPr lang="en-ID" dirty="0" smtClean="0"/>
              <a:t> </a:t>
            </a:r>
            <a:r>
              <a:rPr lang="en-ID" dirty="0" err="1" smtClean="0"/>
              <a:t>terbentuk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dua</a:t>
            </a:r>
            <a:r>
              <a:rPr lang="en-ID" dirty="0" smtClean="0"/>
              <a:t> kata:</a:t>
            </a:r>
          </a:p>
          <a:p>
            <a:pPr lvl="1">
              <a:lnSpc>
                <a:spcPct val="100000"/>
              </a:lnSpc>
            </a:pPr>
            <a:r>
              <a:rPr lang="en-ID" dirty="0" smtClean="0"/>
              <a:t>Idea</a:t>
            </a:r>
          </a:p>
          <a:p>
            <a:pPr lvl="1">
              <a:lnSpc>
                <a:spcPct val="100000"/>
              </a:lnSpc>
            </a:pPr>
            <a:r>
              <a:rPr lang="en-ID" dirty="0" smtClean="0"/>
              <a:t>Logos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 smtClean="0"/>
              <a:t>Ideologi</a:t>
            </a:r>
            <a:r>
              <a:rPr lang="en-US" dirty="0" smtClean="0"/>
              <a:t>: </a:t>
            </a:r>
            <a:r>
              <a:rPr lang="en-ID" dirty="0" err="1" smtClean="0"/>
              <a:t>Studi</a:t>
            </a:r>
            <a:r>
              <a:rPr lang="en-ID" dirty="0" smtClean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gagasan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pemikiran</a:t>
            </a:r>
            <a:r>
              <a:rPr lang="en-US" dirty="0"/>
              <a:t>.</a:t>
            </a:r>
          </a:p>
        </p:txBody>
      </p:sp>
      <p:pic>
        <p:nvPicPr>
          <p:cNvPr id="4" name="Content Placeholder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144" y="2419152"/>
            <a:ext cx="4658656" cy="27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Pengertian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0" y="1825625"/>
            <a:ext cx="3886200" cy="37750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ID" dirty="0" err="1" smtClean="0"/>
              <a:t>Perhatikan</a:t>
            </a:r>
            <a:r>
              <a:rPr lang="en-ID" dirty="0" smtClean="0"/>
              <a:t> </a:t>
            </a:r>
            <a:r>
              <a:rPr lang="en-ID" dirty="0" err="1" smtClean="0"/>
              <a:t>gambar</a:t>
            </a:r>
            <a:r>
              <a:rPr lang="en-ID" dirty="0" smtClean="0"/>
              <a:t> di </a:t>
            </a:r>
            <a:r>
              <a:rPr lang="en-ID" dirty="0" err="1" smtClean="0"/>
              <a:t>sisi</a:t>
            </a:r>
            <a:r>
              <a:rPr lang="en-ID" dirty="0" smtClean="0"/>
              <a:t> </a:t>
            </a:r>
            <a:r>
              <a:rPr lang="en-ID" dirty="0" err="1" smtClean="0"/>
              <a:t>kiri</a:t>
            </a:r>
            <a:r>
              <a:rPr lang="en-ID" dirty="0" smtClean="0"/>
              <a:t>. </a:t>
            </a:r>
            <a:r>
              <a:rPr lang="en-ID" dirty="0" err="1" smtClean="0"/>
              <a:t>Gunakan</a:t>
            </a:r>
            <a:r>
              <a:rPr lang="en-ID" dirty="0" smtClean="0"/>
              <a:t> </a:t>
            </a:r>
            <a:r>
              <a:rPr lang="en-ID" dirty="0" err="1" smtClean="0"/>
              <a:t>imajinasi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coba</a:t>
            </a:r>
            <a:r>
              <a:rPr lang="en-ID" dirty="0" smtClean="0"/>
              <a:t> </a:t>
            </a:r>
            <a:r>
              <a:rPr lang="en-ID" dirty="0" err="1" smtClean="0"/>
              <a:t>jawab</a:t>
            </a:r>
            <a:r>
              <a:rPr lang="en-ID" dirty="0" smtClean="0"/>
              <a:t> </a:t>
            </a:r>
            <a:r>
              <a:rPr lang="en-ID" dirty="0" err="1" smtClean="0"/>
              <a:t>pertanyaan</a:t>
            </a:r>
            <a:r>
              <a:rPr lang="en-ID" dirty="0" smtClean="0"/>
              <a:t> </a:t>
            </a:r>
            <a:r>
              <a:rPr lang="en-ID" dirty="0" err="1" smtClean="0"/>
              <a:t>berikut</a:t>
            </a:r>
            <a:r>
              <a:rPr lang="en-ID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ID" dirty="0" err="1" smtClean="0"/>
              <a:t>Potret</a:t>
            </a:r>
            <a:r>
              <a:rPr lang="en-ID" dirty="0" smtClean="0"/>
              <a:t> </a:t>
            </a:r>
            <a:r>
              <a:rPr lang="en-ID" dirty="0" err="1" smtClean="0"/>
              <a:t>apakah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? </a:t>
            </a:r>
          </a:p>
          <a:p>
            <a:pPr lvl="1">
              <a:lnSpc>
                <a:spcPct val="100000"/>
              </a:lnSpc>
            </a:pPr>
            <a:r>
              <a:rPr lang="en-ID" dirty="0" err="1" smtClean="0"/>
              <a:t>Mengapa</a:t>
            </a:r>
            <a:r>
              <a:rPr lang="en-ID" dirty="0" smtClean="0"/>
              <a:t> </a:t>
            </a:r>
            <a:r>
              <a:rPr lang="en-ID" dirty="0" err="1" smtClean="0"/>
              <a:t>mereka</a:t>
            </a:r>
            <a:r>
              <a:rPr lang="en-ID" dirty="0" smtClean="0"/>
              <a:t> </a:t>
            </a:r>
            <a:r>
              <a:rPr lang="en-ID" dirty="0" err="1" smtClean="0"/>
              <a:t>berkumpul</a:t>
            </a:r>
            <a:r>
              <a:rPr lang="en-ID" dirty="0" smtClean="0"/>
              <a:t>? </a:t>
            </a:r>
          </a:p>
          <a:p>
            <a:pPr lvl="1">
              <a:lnSpc>
                <a:spcPct val="100000"/>
              </a:lnSpc>
            </a:pPr>
            <a:r>
              <a:rPr lang="en-ID" dirty="0" err="1" smtClean="0"/>
              <a:t>Apa</a:t>
            </a:r>
            <a:r>
              <a:rPr lang="en-ID" dirty="0" smtClean="0"/>
              <a:t> yang </a:t>
            </a:r>
            <a:r>
              <a:rPr lang="en-ID" dirty="0" err="1" smtClean="0"/>
              <a:t>bisa</a:t>
            </a:r>
            <a:r>
              <a:rPr lang="en-ID" dirty="0" smtClean="0"/>
              <a:t> </a:t>
            </a:r>
            <a:r>
              <a:rPr lang="en-ID" dirty="0" err="1" smtClean="0"/>
              <a:t>menyatukan</a:t>
            </a:r>
            <a:r>
              <a:rPr lang="en-ID" dirty="0" smtClean="0"/>
              <a:t> </a:t>
            </a:r>
            <a:r>
              <a:rPr lang="en-ID" dirty="0" err="1" smtClean="0"/>
              <a:t>ribuan</a:t>
            </a:r>
            <a:r>
              <a:rPr lang="en-ID" dirty="0" smtClean="0"/>
              <a:t> orang </a:t>
            </a:r>
            <a:r>
              <a:rPr lang="en-ID" dirty="0" err="1" smtClean="0"/>
              <a:t>untuk</a:t>
            </a:r>
            <a:r>
              <a:rPr lang="en-ID" dirty="0" smtClean="0"/>
              <a:t> </a:t>
            </a:r>
            <a:r>
              <a:rPr lang="en-ID" dirty="0" err="1" smtClean="0"/>
              <a:t>melakukan</a:t>
            </a:r>
            <a:r>
              <a:rPr lang="en-ID" dirty="0" smtClean="0"/>
              <a:t> </a:t>
            </a:r>
            <a:r>
              <a:rPr lang="en-ID" dirty="0" err="1" smtClean="0"/>
              <a:t>hal</a:t>
            </a:r>
            <a:r>
              <a:rPr lang="en-ID" dirty="0" smtClean="0"/>
              <a:t> yang </a:t>
            </a:r>
            <a:r>
              <a:rPr lang="en-ID" dirty="0" err="1" smtClean="0"/>
              <a:t>kurang</a:t>
            </a:r>
            <a:r>
              <a:rPr lang="en-ID" dirty="0" smtClean="0"/>
              <a:t> </a:t>
            </a:r>
            <a:r>
              <a:rPr lang="en-ID" dirty="0" err="1" smtClean="0"/>
              <a:t>lebih</a:t>
            </a:r>
            <a:r>
              <a:rPr lang="en-ID" dirty="0" smtClean="0"/>
              <a:t> </a:t>
            </a:r>
            <a:r>
              <a:rPr lang="en-ID" dirty="0" err="1" smtClean="0"/>
              <a:t>sama</a:t>
            </a:r>
            <a:r>
              <a:rPr lang="en-ID" dirty="0" smtClean="0"/>
              <a:t>? </a:t>
            </a: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1" y="1652934"/>
            <a:ext cx="6248400" cy="41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36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0225"/>
            <a:ext cx="10515600" cy="1325563"/>
          </a:xfrm>
        </p:spPr>
        <p:txBody>
          <a:bodyPr/>
          <a:lstStyle/>
          <a:p>
            <a:r>
              <a:rPr lang="en-ID" dirty="0" err="1" smtClean="0"/>
              <a:t>Pengertian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2333622"/>
            <a:ext cx="6019800" cy="3112135"/>
          </a:xfrm>
        </p:spPr>
        <p:txBody>
          <a:bodyPr/>
          <a:lstStyle/>
          <a:p>
            <a:r>
              <a:rPr lang="en-ID" dirty="0" smtClean="0"/>
              <a:t>“</a:t>
            </a:r>
            <a:r>
              <a:rPr lang="en-ID" b="1" dirty="0" smtClean="0">
                <a:solidFill>
                  <a:srgbClr val="C00000"/>
                </a:solidFill>
              </a:rPr>
              <a:t>(</a:t>
            </a:r>
            <a:r>
              <a:rPr lang="en-ID" b="1" dirty="0" err="1" smtClean="0">
                <a:solidFill>
                  <a:srgbClr val="C00000"/>
                </a:solidFill>
              </a:rPr>
              <a:t>i</a:t>
            </a:r>
            <a:r>
              <a:rPr lang="en-ID" b="1" dirty="0" smtClean="0">
                <a:solidFill>
                  <a:srgbClr val="C00000"/>
                </a:solidFill>
              </a:rPr>
              <a:t>) </a:t>
            </a:r>
            <a:r>
              <a:rPr lang="en-ID" b="1" dirty="0" err="1" smtClean="0">
                <a:solidFill>
                  <a:srgbClr val="C00000"/>
                </a:solidFill>
              </a:rPr>
              <a:t>Susunan</a:t>
            </a:r>
            <a:r>
              <a:rPr lang="en-ID" b="1" dirty="0" smtClean="0">
                <a:solidFill>
                  <a:srgbClr val="C00000"/>
                </a:solidFill>
              </a:rPr>
              <a:t> </a:t>
            </a:r>
            <a:r>
              <a:rPr lang="en-ID" b="1" dirty="0">
                <a:solidFill>
                  <a:srgbClr val="C00000"/>
                </a:solidFill>
              </a:rPr>
              <a:t>ide yang </a:t>
            </a:r>
            <a:r>
              <a:rPr lang="en-ID" b="1" dirty="0" err="1">
                <a:solidFill>
                  <a:srgbClr val="C00000"/>
                </a:solidFill>
              </a:rPr>
              <a:t>koheren</a:t>
            </a:r>
            <a:r>
              <a:rPr lang="en-ID" b="1" dirty="0">
                <a:solidFill>
                  <a:srgbClr val="C00000"/>
                </a:solidFill>
              </a:rPr>
              <a:t> </a:t>
            </a:r>
            <a:r>
              <a:rPr lang="en-ID" dirty="0"/>
              <a:t>yang </a:t>
            </a:r>
            <a:r>
              <a:rPr lang="en-ID" dirty="0" err="1"/>
              <a:t>menyediakan</a:t>
            </a:r>
            <a:r>
              <a:rPr lang="en-ID" dirty="0"/>
              <a:t> basis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b="1" dirty="0" smtClean="0">
                <a:solidFill>
                  <a:srgbClr val="C00000"/>
                </a:solidFill>
              </a:rPr>
              <a:t>(ii) </a:t>
            </a:r>
            <a:r>
              <a:rPr lang="en-ID" b="1" dirty="0" err="1" smtClean="0">
                <a:solidFill>
                  <a:srgbClr val="C00000"/>
                </a:solidFill>
              </a:rPr>
              <a:t>tindakan</a:t>
            </a:r>
            <a:r>
              <a:rPr lang="en-ID" dirty="0" smtClean="0"/>
              <a:t> </a:t>
            </a:r>
            <a:r>
              <a:rPr lang="en-ID" dirty="0" err="1"/>
              <a:t>politik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terorganisasi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smtClean="0">
                <a:solidFill>
                  <a:srgbClr val="C00000"/>
                </a:solidFill>
              </a:rPr>
              <a:t>(iii) </a:t>
            </a:r>
            <a:r>
              <a:rPr lang="en-ID" b="1" dirty="0" err="1" smtClean="0">
                <a:solidFill>
                  <a:srgbClr val="C00000"/>
                </a:solidFill>
              </a:rPr>
              <a:t>mempertahankan</a:t>
            </a:r>
            <a:r>
              <a:rPr lang="en-ID" b="1" dirty="0">
                <a:solidFill>
                  <a:srgbClr val="C00000"/>
                </a:solidFill>
              </a:rPr>
              <a:t>, </a:t>
            </a:r>
            <a:r>
              <a:rPr lang="en-ID" b="1" dirty="0" err="1">
                <a:solidFill>
                  <a:srgbClr val="C00000"/>
                </a:solidFill>
              </a:rPr>
              <a:t>memodifikasi</a:t>
            </a:r>
            <a:r>
              <a:rPr lang="en-ID" b="1" dirty="0">
                <a:solidFill>
                  <a:srgbClr val="C00000"/>
                </a:solidFill>
              </a:rPr>
              <a:t> </a:t>
            </a:r>
            <a:r>
              <a:rPr lang="en-ID" b="1" dirty="0" err="1">
                <a:solidFill>
                  <a:srgbClr val="C00000"/>
                </a:solidFill>
              </a:rPr>
              <a:t>atau</a:t>
            </a:r>
            <a:r>
              <a:rPr lang="en-ID" b="1" dirty="0">
                <a:solidFill>
                  <a:srgbClr val="C00000"/>
                </a:solidFill>
              </a:rPr>
              <a:t> </a:t>
            </a:r>
            <a:r>
              <a:rPr lang="en-ID" b="1" dirty="0" err="1">
                <a:solidFill>
                  <a:srgbClr val="C00000"/>
                </a:solidFill>
              </a:rPr>
              <a:t>melenyapkan</a:t>
            </a:r>
            <a:r>
              <a:rPr lang="en-ID" b="1" dirty="0">
                <a:solidFill>
                  <a:srgbClr val="C00000"/>
                </a:solidFill>
              </a:rPr>
              <a:t> </a:t>
            </a:r>
            <a:r>
              <a:rPr lang="en-ID" b="1" dirty="0" err="1">
                <a:solidFill>
                  <a:srgbClr val="C00000"/>
                </a:solidFill>
              </a:rPr>
              <a:t>sistem</a:t>
            </a:r>
            <a:r>
              <a:rPr lang="en-ID" b="1" dirty="0">
                <a:solidFill>
                  <a:srgbClr val="C00000"/>
                </a:solidFill>
              </a:rPr>
              <a:t> </a:t>
            </a:r>
            <a:r>
              <a:rPr lang="en-ID" b="1" dirty="0" err="1">
                <a:solidFill>
                  <a:srgbClr val="C00000"/>
                </a:solidFill>
              </a:rPr>
              <a:t>kekuasaan</a:t>
            </a:r>
            <a:r>
              <a:rPr lang="en-ID" b="1" dirty="0">
                <a:solidFill>
                  <a:srgbClr val="C00000"/>
                </a:solidFill>
              </a:rPr>
              <a:t> yang </a:t>
            </a:r>
            <a:r>
              <a:rPr lang="en-ID" b="1" dirty="0" err="1">
                <a:solidFill>
                  <a:srgbClr val="C00000"/>
                </a:solidFill>
              </a:rPr>
              <a:t>ada</a:t>
            </a:r>
            <a:r>
              <a:rPr lang="en-ID" dirty="0" smtClean="0"/>
              <a:t>.”  </a:t>
            </a:r>
          </a:p>
          <a:p>
            <a:pPr marL="0" indent="0" algn="r">
              <a:buNone/>
            </a:pPr>
            <a:r>
              <a:rPr lang="en-ID" i="1" dirty="0" smtClean="0"/>
              <a:t>Andrew Heywood </a:t>
            </a:r>
            <a:endParaRPr lang="en-ID" i="1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391" y="1690688"/>
            <a:ext cx="3192100" cy="439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4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pPr lvl="0"/>
            <a:r>
              <a:rPr lang="en-ID" dirty="0" err="1" smtClean="0"/>
              <a:t>Pengertian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0" y="1825625"/>
            <a:ext cx="3886200" cy="3775075"/>
          </a:xfrm>
        </p:spPr>
        <p:txBody>
          <a:bodyPr>
            <a:normAutofit fontScale="85000" lnSpcReduction="10000"/>
          </a:bodyPr>
          <a:lstStyle/>
          <a:p>
            <a:pPr marL="571500" indent="-571500">
              <a:lnSpc>
                <a:spcPct val="100000"/>
              </a:lnSpc>
              <a:buFont typeface="+mj-lt"/>
              <a:buAutoNum type="romanLcPeriod"/>
            </a:pPr>
            <a:r>
              <a:rPr lang="en-ID" dirty="0" err="1" smtClean="0"/>
              <a:t>Mereka</a:t>
            </a:r>
            <a:r>
              <a:rPr lang="en-ID" dirty="0" smtClean="0"/>
              <a:t> </a:t>
            </a:r>
            <a:r>
              <a:rPr lang="en-ID" dirty="0" err="1" smtClean="0"/>
              <a:t>digerakkan</a:t>
            </a:r>
            <a:r>
              <a:rPr lang="en-ID" dirty="0" smtClean="0"/>
              <a:t> </a:t>
            </a:r>
            <a:r>
              <a:rPr lang="en-ID" dirty="0" err="1" smtClean="0"/>
              <a:t>oleh</a:t>
            </a:r>
            <a:r>
              <a:rPr lang="en-ID" dirty="0" smtClean="0"/>
              <a:t> “</a:t>
            </a:r>
            <a:r>
              <a:rPr lang="en-ID" dirty="0" err="1" smtClean="0"/>
              <a:t>susunan</a:t>
            </a:r>
            <a:r>
              <a:rPr lang="en-ID" dirty="0" smtClean="0"/>
              <a:t> ide yang </a:t>
            </a:r>
            <a:r>
              <a:rPr lang="en-ID" dirty="0" err="1" smtClean="0"/>
              <a:t>koheren</a:t>
            </a:r>
            <a:r>
              <a:rPr lang="en-ID" dirty="0" smtClean="0"/>
              <a:t>”</a:t>
            </a:r>
          </a:p>
          <a:p>
            <a:pPr marL="571500" indent="-571500">
              <a:lnSpc>
                <a:spcPct val="100000"/>
              </a:lnSpc>
              <a:buFont typeface="+mj-lt"/>
              <a:buAutoNum type="romanLcPeriod"/>
            </a:pPr>
            <a:r>
              <a:rPr lang="en-ID" dirty="0" err="1" smtClean="0"/>
              <a:t>Mereka</a:t>
            </a:r>
            <a:r>
              <a:rPr lang="en-ID" dirty="0" smtClean="0"/>
              <a:t> </a:t>
            </a:r>
            <a:r>
              <a:rPr lang="en-ID" dirty="0" err="1" smtClean="0"/>
              <a:t>mengambil</a:t>
            </a:r>
            <a:r>
              <a:rPr lang="en-ID" dirty="0" smtClean="0"/>
              <a:t> “</a:t>
            </a:r>
            <a:r>
              <a:rPr lang="en-ID" dirty="0" err="1" smtClean="0"/>
              <a:t>tindakan</a:t>
            </a:r>
            <a:r>
              <a:rPr lang="en-ID" dirty="0" smtClean="0"/>
              <a:t> </a:t>
            </a:r>
            <a:r>
              <a:rPr lang="en-ID" dirty="0" err="1" smtClean="0"/>
              <a:t>politik</a:t>
            </a:r>
            <a:r>
              <a:rPr lang="en-ID" dirty="0" smtClean="0"/>
              <a:t>” </a:t>
            </a:r>
            <a:r>
              <a:rPr lang="en-ID" dirty="0" err="1" smtClean="0"/>
              <a:t>berdasarkan</a:t>
            </a:r>
            <a:r>
              <a:rPr lang="en-ID" dirty="0" smtClean="0"/>
              <a:t> “</a:t>
            </a:r>
            <a:r>
              <a:rPr lang="en-ID" dirty="0" err="1" smtClean="0"/>
              <a:t>susunan</a:t>
            </a:r>
            <a:r>
              <a:rPr lang="en-ID" dirty="0" smtClean="0"/>
              <a:t> ide yang </a:t>
            </a:r>
            <a:r>
              <a:rPr lang="en-ID" dirty="0" err="1" smtClean="0"/>
              <a:t>koheren</a:t>
            </a:r>
            <a:r>
              <a:rPr lang="en-ID" dirty="0" smtClean="0"/>
              <a:t>”. </a:t>
            </a:r>
          </a:p>
          <a:p>
            <a:pPr marL="571500" indent="-571500">
              <a:lnSpc>
                <a:spcPct val="100000"/>
              </a:lnSpc>
              <a:buFont typeface="+mj-lt"/>
              <a:buAutoNum type="romanLcPeriod"/>
            </a:pPr>
            <a:r>
              <a:rPr lang="en-ID" dirty="0" err="1" smtClean="0"/>
              <a:t>Mereka</a:t>
            </a:r>
            <a:r>
              <a:rPr lang="en-ID" dirty="0" smtClean="0"/>
              <a:t> </a:t>
            </a:r>
            <a:r>
              <a:rPr lang="en-ID" dirty="0" err="1" smtClean="0"/>
              <a:t>bertujuan</a:t>
            </a:r>
            <a:r>
              <a:rPr lang="en-ID" dirty="0" smtClean="0"/>
              <a:t> </a:t>
            </a:r>
            <a:r>
              <a:rPr lang="en-ID" dirty="0" err="1" smtClean="0"/>
              <a:t>untuk</a:t>
            </a:r>
            <a:r>
              <a:rPr lang="en-ID" dirty="0" smtClean="0"/>
              <a:t> “</a:t>
            </a:r>
            <a:r>
              <a:rPr lang="en-ID" dirty="0" err="1" smtClean="0"/>
              <a:t>melenyapkan</a:t>
            </a:r>
            <a:r>
              <a:rPr lang="en-ID" dirty="0" smtClean="0"/>
              <a:t> </a:t>
            </a:r>
            <a:r>
              <a:rPr lang="en-ID" dirty="0" err="1" smtClean="0"/>
              <a:t>sistem</a:t>
            </a:r>
            <a:r>
              <a:rPr lang="en-ID" dirty="0" smtClean="0"/>
              <a:t> </a:t>
            </a:r>
            <a:r>
              <a:rPr lang="en-ID" dirty="0" err="1" smtClean="0"/>
              <a:t>kekuasaan</a:t>
            </a:r>
            <a:r>
              <a:rPr lang="en-ID" dirty="0" smtClean="0"/>
              <a:t>” </a:t>
            </a:r>
            <a:r>
              <a:rPr lang="en-ID" dirty="0" err="1" smtClean="0"/>
              <a:t>Orde</a:t>
            </a:r>
            <a:r>
              <a:rPr lang="en-ID" dirty="0" smtClean="0"/>
              <a:t> </a:t>
            </a:r>
            <a:r>
              <a:rPr lang="en-ID" dirty="0" err="1" smtClean="0"/>
              <a:t>Baru</a:t>
            </a:r>
            <a:r>
              <a:rPr lang="en-ID" dirty="0" smtClean="0"/>
              <a:t>. </a:t>
            </a: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1" y="1652934"/>
            <a:ext cx="6248400" cy="41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5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3" y="220525"/>
            <a:ext cx="720000" cy="1323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4825"/>
            <a:ext cx="10515600" cy="1325563"/>
          </a:xfrm>
        </p:spPr>
        <p:txBody>
          <a:bodyPr/>
          <a:lstStyle/>
          <a:p>
            <a:r>
              <a:rPr lang="en-ID" dirty="0" err="1" smtClean="0"/>
              <a:t>Pengertian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868886" cy="4351338"/>
          </a:xfrm>
        </p:spPr>
        <p:txBody>
          <a:bodyPr>
            <a:normAutofit/>
          </a:bodyPr>
          <a:lstStyle/>
          <a:p>
            <a:r>
              <a:rPr lang="en-ID" dirty="0" err="1" smtClean="0"/>
              <a:t>Fungsi</a:t>
            </a:r>
            <a:r>
              <a:rPr lang="en-ID" dirty="0" smtClean="0"/>
              <a:t> </a:t>
            </a:r>
            <a:r>
              <a:rPr lang="en-ID" dirty="0" err="1" smtClean="0"/>
              <a:t>Ideologi</a:t>
            </a:r>
            <a:endParaRPr lang="en-ID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ID" b="1" dirty="0" err="1" smtClean="0"/>
              <a:t>Fungsi</a:t>
            </a:r>
            <a:r>
              <a:rPr lang="en-ID" b="1" dirty="0" smtClean="0"/>
              <a:t> </a:t>
            </a:r>
            <a:r>
              <a:rPr lang="en-ID" b="1" dirty="0" err="1" smtClean="0"/>
              <a:t>epistemis</a:t>
            </a:r>
            <a:r>
              <a:rPr lang="en-ID" dirty="0" smtClean="0"/>
              <a:t>. </a:t>
            </a:r>
            <a:r>
              <a:rPr lang="en-ID" dirty="0" err="1" smtClean="0"/>
              <a:t>Ideologi</a:t>
            </a:r>
            <a:r>
              <a:rPr lang="en-ID" dirty="0" smtClean="0"/>
              <a:t> </a:t>
            </a:r>
            <a:r>
              <a:rPr lang="en-ID" dirty="0" err="1" smtClean="0"/>
              <a:t>membantu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memahami</a:t>
            </a:r>
            <a:r>
              <a:rPr lang="en-ID" dirty="0" smtClean="0"/>
              <a:t> </a:t>
            </a:r>
            <a:r>
              <a:rPr lang="en-ID" dirty="0" err="1" smtClean="0"/>
              <a:t>masyarakat</a:t>
            </a:r>
            <a:r>
              <a:rPr lang="en-ID" dirty="0" smtClean="0"/>
              <a:t>.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b="1" dirty="0" err="1" smtClean="0"/>
              <a:t>Fungsi</a:t>
            </a:r>
            <a:r>
              <a:rPr lang="en-ID" b="1" dirty="0" smtClean="0"/>
              <a:t> </a:t>
            </a:r>
            <a:r>
              <a:rPr lang="en-ID" b="1" dirty="0" err="1" smtClean="0"/>
              <a:t>etis-normatif</a:t>
            </a:r>
            <a:r>
              <a:rPr lang="en-ID" dirty="0" smtClean="0"/>
              <a:t>. </a:t>
            </a:r>
            <a:r>
              <a:rPr lang="en-ID" dirty="0" err="1" smtClean="0"/>
              <a:t>Ideologi</a:t>
            </a:r>
            <a:r>
              <a:rPr lang="en-ID" dirty="0" smtClean="0"/>
              <a:t> yang </a:t>
            </a:r>
            <a:r>
              <a:rPr lang="en-ID" dirty="0" err="1" smtClean="0"/>
              <a:t>mengandung</a:t>
            </a:r>
            <a:r>
              <a:rPr lang="en-ID" dirty="0" smtClean="0"/>
              <a:t> </a:t>
            </a:r>
            <a:r>
              <a:rPr lang="en-ID" dirty="0" err="1" smtClean="0"/>
              <a:t>visi</a:t>
            </a:r>
            <a:r>
              <a:rPr lang="en-ID" dirty="0" smtClean="0"/>
              <a:t> </a:t>
            </a:r>
            <a:r>
              <a:rPr lang="en-ID" dirty="0" err="1" smtClean="0"/>
              <a:t>tentang</a:t>
            </a:r>
            <a:r>
              <a:rPr lang="en-ID" dirty="0" smtClean="0"/>
              <a:t> </a:t>
            </a:r>
            <a:r>
              <a:rPr lang="en-ID" dirty="0" err="1" smtClean="0"/>
              <a:t>masyarakat</a:t>
            </a:r>
            <a:r>
              <a:rPr lang="en-ID" dirty="0" smtClean="0"/>
              <a:t> yang </a:t>
            </a:r>
            <a:r>
              <a:rPr lang="en-ID" dirty="0" err="1" smtClean="0"/>
              <a:t>baik</a:t>
            </a:r>
            <a:r>
              <a:rPr lang="en-ID" dirty="0" smtClean="0"/>
              <a:t> (</a:t>
            </a:r>
            <a:r>
              <a:rPr lang="en-ID" i="1" dirty="0" smtClean="0"/>
              <a:t>good society</a:t>
            </a:r>
            <a:r>
              <a:rPr lang="en-ID" dirty="0" smtClean="0"/>
              <a:t>) </a:t>
            </a:r>
            <a:r>
              <a:rPr lang="en-ID" dirty="0" err="1" smtClean="0"/>
              <a:t>membantu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memilah</a:t>
            </a:r>
            <a:r>
              <a:rPr lang="en-ID" dirty="0" smtClean="0"/>
              <a:t> yang-</a:t>
            </a:r>
            <a:r>
              <a:rPr lang="en-ID" dirty="0" err="1" smtClean="0"/>
              <a:t>baik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yang </a:t>
            </a:r>
            <a:r>
              <a:rPr lang="en-ID" dirty="0" err="1" smtClean="0"/>
              <a:t>buruk</a:t>
            </a:r>
            <a:r>
              <a:rPr lang="en-ID" dirty="0" smtClean="0"/>
              <a:t>.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b="1" dirty="0" err="1" smtClean="0"/>
              <a:t>Fungsi</a:t>
            </a:r>
            <a:r>
              <a:rPr lang="en-ID" b="1" dirty="0" smtClean="0"/>
              <a:t> praxis</a:t>
            </a:r>
            <a:r>
              <a:rPr lang="en-ID" dirty="0" smtClean="0"/>
              <a:t>. </a:t>
            </a:r>
            <a:r>
              <a:rPr lang="en-ID" dirty="0" err="1" smtClean="0"/>
              <a:t>Ideologi</a:t>
            </a:r>
            <a:r>
              <a:rPr lang="en-ID" dirty="0" smtClean="0"/>
              <a:t> </a:t>
            </a:r>
            <a:r>
              <a:rPr lang="en-ID" dirty="0" err="1" smtClean="0"/>
              <a:t>membantu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menentukan</a:t>
            </a:r>
            <a:r>
              <a:rPr lang="en-ID" dirty="0" smtClean="0"/>
              <a:t> </a:t>
            </a:r>
            <a:r>
              <a:rPr lang="en-ID" dirty="0" err="1" smtClean="0"/>
              <a:t>tindakan</a:t>
            </a:r>
            <a:r>
              <a:rPr lang="en-ID" dirty="0" smtClean="0"/>
              <a:t> demi </a:t>
            </a:r>
            <a:r>
              <a:rPr lang="en-ID" dirty="0" err="1" smtClean="0"/>
              <a:t>mengubah</a:t>
            </a:r>
            <a:r>
              <a:rPr lang="en-ID" dirty="0" smtClean="0"/>
              <a:t> </a:t>
            </a:r>
            <a:r>
              <a:rPr lang="en-ID" dirty="0" err="1" smtClean="0"/>
              <a:t>kondisi</a:t>
            </a:r>
            <a:r>
              <a:rPr lang="en-ID" dirty="0" smtClean="0"/>
              <a:t> yang </a:t>
            </a:r>
            <a:r>
              <a:rPr lang="en-ID" dirty="0" err="1" smtClean="0"/>
              <a:t>ada</a:t>
            </a:r>
            <a:r>
              <a:rPr lang="en-ID" dirty="0" smtClean="0"/>
              <a:t> </a:t>
            </a:r>
            <a:r>
              <a:rPr lang="en-ID" dirty="0" err="1" smtClean="0"/>
              <a:t>menuju</a:t>
            </a:r>
            <a:r>
              <a:rPr lang="en-ID" dirty="0" smtClean="0"/>
              <a:t> yang ideal. </a:t>
            </a:r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074" y="2664823"/>
            <a:ext cx="3611399" cy="21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49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</TotalTime>
  <Words>635</Words>
  <Application>Microsoft Office PowerPoint</Application>
  <PresentationFormat>Widescreen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Literasi Pancasila</vt:lpstr>
      <vt:lpstr>Capaian Pembelajaran Mingguan Mata Kuliah:</vt:lpstr>
      <vt:lpstr>Sub-Pokok Bahasan</vt:lpstr>
      <vt:lpstr>PowerPoint Presentation</vt:lpstr>
      <vt:lpstr>Pengertian Ideologi</vt:lpstr>
      <vt:lpstr>Pengertian Ideologi</vt:lpstr>
      <vt:lpstr>Pengertian Ideologi</vt:lpstr>
      <vt:lpstr>Pengertian Ideologi</vt:lpstr>
      <vt:lpstr>Pengertian Ideologi</vt:lpstr>
      <vt:lpstr>Pancasila sebagai Ideologi</vt:lpstr>
      <vt:lpstr>Pancasila sebagai Ideologi</vt:lpstr>
      <vt:lpstr>Pancasila sebagai Ideologi</vt:lpstr>
      <vt:lpstr>Pancasila sebagai Ideologi</vt:lpstr>
      <vt:lpstr>Pancasila dan Ideologi Lainnya</vt:lpstr>
      <vt:lpstr>Pancasila dan Ideologi Lainnya</vt:lpstr>
      <vt:lpstr>Pancasila dan Ideologi Lainnya</vt:lpstr>
      <vt:lpstr>Pancasila dan Ideologi Lainnya</vt:lpstr>
      <vt:lpstr>Pancasila sebagai Ideologi Terbuka</vt:lpstr>
      <vt:lpstr>Pancasila sebagai Ideologi Terbuka</vt:lpstr>
      <vt:lpstr>Terima Kasih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wenehen</dc:creator>
  <cp:lastModifiedBy>PC</cp:lastModifiedBy>
  <cp:revision>46</cp:revision>
  <dcterms:created xsi:type="dcterms:W3CDTF">2021-03-18T02:32:42Z</dcterms:created>
  <dcterms:modified xsi:type="dcterms:W3CDTF">2021-08-12T04:36:59Z</dcterms:modified>
</cp:coreProperties>
</file>